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pic>
        <p:nvPicPr>
          <p:cNvPr id="1028" name="Picture 4" descr="https://www.sunhome.ru/i/wallpapers/137/green-backgrounds-glare-light-v13.orig.jpg"/>
          <p:cNvPicPr>
            <a:picLocks noChangeAspect="1" noChangeArrowheads="1"/>
          </p:cNvPicPr>
          <p:nvPr userDrawn="1"/>
        </p:nvPicPr>
        <p:blipFill>
          <a:blip r:embed="rId13" cstate="print">
            <a:lum bright="70000" contrast="-70000"/>
            <a:extLst>
              <a:ext uri="{BEBA8EAE-BF5A-486C-A8C5-ECC9F3942E4B}">
                <a14:imgProps xmlns:a14="http://schemas.microsoft.com/office/drawing/2010/main" xmlns="">
                  <a14:imgLayer r:embed="rId14">
                    <a14:imgEffect>
                      <a14:artisticMarker trans="36000" size="61"/>
                    </a14:imgEffect>
                    <a14:imgEffect>
                      <a14:colorTemperature colorTemp="59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playcast.ru/uploads/2018/11/06/26088271.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252039" y="410232"/>
            <a:ext cx="8639921" cy="60375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playcast.ru/uploads/2017/03/05/21891010.pn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rot="19946136">
            <a:off x="6456869" y="3296994"/>
            <a:ext cx="2508772" cy="315988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14546" y="714356"/>
            <a:ext cx="4572000" cy="492443"/>
          </a:xfrm>
          <a:prstGeom prst="rect">
            <a:avLst/>
          </a:prstGeom>
        </p:spPr>
        <p:txBody>
          <a:bodyPr>
            <a:spAutoFit/>
          </a:bodyPr>
          <a:lstStyle/>
          <a:p>
            <a:pPr algn="ctr"/>
            <a:r>
              <a:rPr lang="ru-RU" sz="1300" dirty="0" smtClean="0">
                <a:latin typeface="Times New Roman" pitchFamily="18" charset="0"/>
                <a:cs typeface="Times New Roman" pitchFamily="18" charset="0"/>
              </a:rPr>
              <a:t>Муниципальное казенное дошкольное образовательное учреждение детский сад комбинированного вида №6</a:t>
            </a:r>
            <a:endParaRPr lang="ru-RU" sz="1300" dirty="0"/>
          </a:p>
        </p:txBody>
      </p:sp>
      <p:sp>
        <p:nvSpPr>
          <p:cNvPr id="7" name="Прямоугольник 6"/>
          <p:cNvSpPr/>
          <p:nvPr/>
        </p:nvSpPr>
        <p:spPr>
          <a:xfrm>
            <a:off x="2143108" y="1357298"/>
            <a:ext cx="4572000" cy="800219"/>
          </a:xfrm>
          <a:prstGeom prst="rect">
            <a:avLst/>
          </a:prstGeom>
        </p:spPr>
        <p:txBody>
          <a:bodyPr>
            <a:spAutoFit/>
          </a:bodyPr>
          <a:lstStyle/>
          <a:p>
            <a:pPr algn="ctr"/>
            <a:r>
              <a:rPr lang="ru-RU" sz="1400" b="1" i="1" dirty="0" smtClean="0">
                <a:latin typeface="Times New Roman" pitchFamily="18" charset="0"/>
                <a:cs typeface="Times New Roman" pitchFamily="18" charset="0"/>
              </a:rPr>
              <a:t>Газета для родителей подготовительной группы</a:t>
            </a:r>
          </a:p>
          <a:p>
            <a:pPr algn="ctr"/>
            <a:r>
              <a:rPr lang="ru-RU" sz="3200" b="1" i="1" dirty="0" smtClean="0">
                <a:latin typeface="Times New Roman" pitchFamily="18" charset="0"/>
                <a:cs typeface="Times New Roman" pitchFamily="18" charset="0"/>
              </a:rPr>
              <a:t>«ПОЧЕМУЧКА»</a:t>
            </a:r>
          </a:p>
        </p:txBody>
      </p:sp>
      <p:pic>
        <p:nvPicPr>
          <p:cNvPr id="8" name="Рисунок 7" descr="img.jpg"/>
          <p:cNvPicPr>
            <a:picLocks noChangeAspect="1"/>
          </p:cNvPicPr>
          <p:nvPr/>
        </p:nvPicPr>
        <p:blipFill>
          <a:blip r:embed="rId2" cstate="print"/>
          <a:stretch>
            <a:fillRect/>
          </a:stretch>
        </p:blipFill>
        <p:spPr>
          <a:xfrm>
            <a:off x="2786050" y="2071678"/>
            <a:ext cx="3357586" cy="3567435"/>
          </a:xfrm>
          <a:prstGeom prst="rect">
            <a:avLst/>
          </a:prstGeom>
        </p:spPr>
      </p:pic>
      <p:sp>
        <p:nvSpPr>
          <p:cNvPr id="9" name="Прямоугольник 8"/>
          <p:cNvSpPr/>
          <p:nvPr/>
        </p:nvSpPr>
        <p:spPr>
          <a:xfrm>
            <a:off x="2143108" y="5643578"/>
            <a:ext cx="4572000" cy="523220"/>
          </a:xfrm>
          <a:prstGeom prst="rect">
            <a:avLst/>
          </a:prstGeom>
        </p:spPr>
        <p:txBody>
          <a:bodyPr>
            <a:spAutoFit/>
          </a:bodyPr>
          <a:lstStyle/>
          <a:p>
            <a:pPr algn="ctr"/>
            <a:r>
              <a:rPr lang="ru-RU" sz="1400" b="1" i="1" dirty="0" smtClean="0">
                <a:latin typeface="Times New Roman" pitchFamily="18" charset="0"/>
                <a:cs typeface="Times New Roman" pitchFamily="18" charset="0"/>
              </a:rPr>
              <a:t>Выпуск № 3</a:t>
            </a:r>
          </a:p>
          <a:p>
            <a:pPr algn="ctr"/>
            <a:r>
              <a:rPr lang="ru-RU" sz="1400" b="1" i="1" dirty="0" smtClean="0">
                <a:latin typeface="Times New Roman" pitchFamily="18" charset="0"/>
                <a:cs typeface="Times New Roman" pitchFamily="18" charset="0"/>
              </a:rPr>
              <a:t>Март - май 2019 г</a:t>
            </a:r>
            <a:r>
              <a:rPr lang="ru-RU" sz="1400" dirty="0" smtClean="0"/>
              <a:t>.</a:t>
            </a:r>
            <a:endParaRPr lang="ru-RU" sz="1400" dirty="0"/>
          </a:p>
        </p:txBody>
      </p:sp>
    </p:spTree>
    <p:extLst>
      <p:ext uri="{BB962C8B-B14F-4D97-AF65-F5344CB8AC3E}">
        <p14:creationId xmlns:p14="http://schemas.microsoft.com/office/powerpoint/2010/main" xmlns="" val="21329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785818"/>
          </a:xfrm>
        </p:spPr>
        <p:txBody>
          <a:bodyPr>
            <a:normAutofit/>
          </a:bodyPr>
          <a:lstStyle/>
          <a:p>
            <a:r>
              <a:rPr lang="ru-RU" sz="2400" b="1" dirty="0" smtClean="0">
                <a:solidFill>
                  <a:srgbClr val="FF0000"/>
                </a:solidFill>
              </a:rPr>
              <a:t>Содержание</a:t>
            </a:r>
            <a:endParaRPr lang="ru-RU" sz="2400" b="1" dirty="0">
              <a:solidFill>
                <a:srgbClr val="FF0000"/>
              </a:solidFill>
            </a:endParaRPr>
          </a:p>
        </p:txBody>
      </p:sp>
      <p:sp>
        <p:nvSpPr>
          <p:cNvPr id="3" name="Объект 2"/>
          <p:cNvSpPr>
            <a:spLocks noGrp="1"/>
          </p:cNvSpPr>
          <p:nvPr>
            <p:ph idx="1"/>
          </p:nvPr>
        </p:nvSpPr>
        <p:spPr>
          <a:xfrm>
            <a:off x="500034" y="1500174"/>
            <a:ext cx="6929486" cy="2286015"/>
          </a:xfrm>
        </p:spPr>
        <p:txBody>
          <a:bodyPr/>
          <a:lstStyle/>
          <a:p>
            <a:pPr marL="514350" indent="-514350">
              <a:buNone/>
            </a:pPr>
            <a:r>
              <a:rPr lang="ru-RU" dirty="0" smtClean="0"/>
              <a:t>   </a:t>
            </a:r>
            <a:r>
              <a:rPr lang="ru-RU" sz="1800" dirty="0" smtClean="0">
                <a:latin typeface="Times New Roman" pitchFamily="18" charset="0"/>
                <a:cs typeface="Times New Roman" pitchFamily="18" charset="0"/>
              </a:rPr>
              <a:t>1. Прикоснись к природе сердцем!</a:t>
            </a:r>
          </a:p>
          <a:p>
            <a:pPr marL="914400" lvl="1" indent="-514350">
              <a:buFont typeface="Wingdings" pitchFamily="2" charset="2"/>
              <a:buChar char="ü"/>
            </a:pPr>
            <a:r>
              <a:rPr lang="ru-RU" sz="1800" dirty="0" smtClean="0">
                <a:latin typeface="Times New Roman" pitchFamily="18" charset="0"/>
                <a:cs typeface="Times New Roman" pitchFamily="18" charset="0"/>
              </a:rPr>
              <a:t>Природа в жизни вашей семьи</a:t>
            </a:r>
          </a:p>
          <a:p>
            <a:pPr marL="914400" lvl="1" indent="-514350">
              <a:buFont typeface="Wingdings" pitchFamily="2" charset="2"/>
              <a:buChar char="ü"/>
            </a:pPr>
            <a:r>
              <a:rPr lang="ru-RU" sz="1800" dirty="0" smtClean="0">
                <a:latin typeface="Times New Roman" pitchFamily="18" charset="0"/>
                <a:cs typeface="Times New Roman" pitchFamily="18" charset="0"/>
              </a:rPr>
              <a:t>Памятка для родителей по воспитанию доброты к природе</a:t>
            </a:r>
          </a:p>
          <a:p>
            <a:pPr marL="914400" lvl="1" indent="-514350">
              <a:buNone/>
            </a:pPr>
            <a:r>
              <a:rPr lang="ru-RU" sz="1800" dirty="0" smtClean="0">
                <a:latin typeface="Times New Roman" pitchFamily="18" charset="0"/>
                <a:cs typeface="Times New Roman" pitchFamily="18" charset="0"/>
              </a:rPr>
              <a:t>2. Учимся наблюдать</a:t>
            </a:r>
          </a:p>
          <a:p>
            <a:pPr marL="914400" lvl="1" indent="-514350">
              <a:buNone/>
            </a:pPr>
            <a:r>
              <a:rPr lang="ru-RU" sz="1800" dirty="0" smtClean="0">
                <a:latin typeface="Times New Roman" pitchFamily="18" charset="0"/>
                <a:cs typeface="Times New Roman" pitchFamily="18" charset="0"/>
              </a:rPr>
              <a:t>3. Развиваемся играя</a:t>
            </a:r>
          </a:p>
          <a:p>
            <a:pPr marL="914400" lvl="1" indent="-514350">
              <a:buNone/>
            </a:pPr>
            <a:r>
              <a:rPr lang="ru-RU" sz="1800" dirty="0" smtClean="0">
                <a:latin typeface="Times New Roman" pitchFamily="18" charset="0"/>
                <a:cs typeface="Times New Roman" pitchFamily="18" charset="0"/>
              </a:rPr>
              <a:t>4. Из жизни детского сада</a:t>
            </a:r>
          </a:p>
        </p:txBody>
      </p:sp>
    </p:spTree>
    <p:extLst>
      <p:ext uri="{BB962C8B-B14F-4D97-AF65-F5344CB8AC3E}">
        <p14:creationId xmlns:p14="http://schemas.microsoft.com/office/powerpoint/2010/main" xmlns="" val="16639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08" y="0"/>
            <a:ext cx="4572000" cy="400110"/>
          </a:xfrm>
          <a:prstGeom prst="rect">
            <a:avLst/>
          </a:prstGeom>
        </p:spPr>
        <p:txBody>
          <a:bodyPr>
            <a:spAutoFit/>
          </a:bodyPr>
          <a:lstStyle/>
          <a:p>
            <a:pPr algn="ctr"/>
            <a:r>
              <a:rPr lang="ru-RU" sz="2000" b="1" i="1" dirty="0" smtClean="0">
                <a:solidFill>
                  <a:srgbClr val="FF0000"/>
                </a:solidFill>
                <a:latin typeface="Times New Roman" pitchFamily="18" charset="0"/>
                <a:cs typeface="Times New Roman" pitchFamily="18" charset="0"/>
              </a:rPr>
              <a:t>Прикоснись к природе сердцем!</a:t>
            </a:r>
            <a:endParaRPr lang="ru-RU" sz="2000" b="1" i="1" dirty="0">
              <a:solidFill>
                <a:srgbClr val="FF0000"/>
              </a:solidFill>
              <a:latin typeface="Times New Roman" pitchFamily="18" charset="0"/>
              <a:cs typeface="Times New Roman" pitchFamily="18" charset="0"/>
            </a:endParaRPr>
          </a:p>
        </p:txBody>
      </p:sp>
      <p:sp>
        <p:nvSpPr>
          <p:cNvPr id="4" name="Прямоугольник 3"/>
          <p:cNvSpPr/>
          <p:nvPr/>
        </p:nvSpPr>
        <p:spPr>
          <a:xfrm>
            <a:off x="642910" y="642918"/>
            <a:ext cx="2786050" cy="1200329"/>
          </a:xfrm>
          <a:prstGeom prst="rect">
            <a:avLst/>
          </a:prstGeom>
        </p:spPr>
        <p:txBody>
          <a:bodyPr wrap="square">
            <a:spAutoFit/>
          </a:bodyPr>
          <a:lstStyle/>
          <a:p>
            <a:pPr algn="ctr"/>
            <a:r>
              <a:rPr lang="ru-RU" sz="1200" i="1" dirty="0" smtClean="0">
                <a:latin typeface="Times New Roman" pitchFamily="18" charset="0"/>
                <a:cs typeface="Times New Roman" pitchFamily="18" charset="0"/>
              </a:rPr>
              <a:t>Я сорвал цветок, и он завял.</a:t>
            </a:r>
          </a:p>
          <a:p>
            <a:pPr algn="ctr"/>
            <a:r>
              <a:rPr lang="ru-RU" sz="1200" i="1" dirty="0" smtClean="0">
                <a:latin typeface="Times New Roman" pitchFamily="18" charset="0"/>
                <a:cs typeface="Times New Roman" pitchFamily="18" charset="0"/>
              </a:rPr>
              <a:t>Я поймал жука, </a:t>
            </a:r>
          </a:p>
          <a:p>
            <a:pPr algn="ctr"/>
            <a:r>
              <a:rPr lang="ru-RU" sz="1200" i="1" dirty="0" smtClean="0">
                <a:latin typeface="Times New Roman" pitchFamily="18" charset="0"/>
                <a:cs typeface="Times New Roman" pitchFamily="18" charset="0"/>
              </a:rPr>
              <a:t>И он умер у меня на ладони.</a:t>
            </a:r>
          </a:p>
          <a:p>
            <a:pPr algn="ctr"/>
            <a:r>
              <a:rPr lang="ru-RU" sz="1200" i="1" dirty="0" smtClean="0">
                <a:latin typeface="Times New Roman" pitchFamily="18" charset="0"/>
                <a:cs typeface="Times New Roman" pitchFamily="18" charset="0"/>
              </a:rPr>
              <a:t>И тогда я понял,</a:t>
            </a:r>
          </a:p>
          <a:p>
            <a:pPr algn="ctr"/>
            <a:r>
              <a:rPr lang="ru-RU" sz="1200" i="1" dirty="0" smtClean="0">
                <a:latin typeface="Times New Roman" pitchFamily="18" charset="0"/>
                <a:cs typeface="Times New Roman" pitchFamily="18" charset="0"/>
              </a:rPr>
              <a:t>Что прикоснуться к природе</a:t>
            </a:r>
          </a:p>
          <a:p>
            <a:pPr algn="ctr"/>
            <a:r>
              <a:rPr lang="ru-RU" sz="1200" i="1" dirty="0" smtClean="0">
                <a:latin typeface="Times New Roman" pitchFamily="18" charset="0"/>
                <a:cs typeface="Times New Roman" pitchFamily="18" charset="0"/>
              </a:rPr>
              <a:t>Можно только СЕРДЦЕМ.</a:t>
            </a:r>
            <a:endParaRPr lang="ru-RU" sz="1200" i="1" dirty="0">
              <a:latin typeface="Times New Roman" pitchFamily="18" charset="0"/>
              <a:cs typeface="Times New Roman" pitchFamily="18" charset="0"/>
            </a:endParaRPr>
          </a:p>
        </p:txBody>
      </p:sp>
      <p:sp>
        <p:nvSpPr>
          <p:cNvPr id="8" name="Прямоугольник 7"/>
          <p:cNvSpPr/>
          <p:nvPr/>
        </p:nvSpPr>
        <p:spPr>
          <a:xfrm>
            <a:off x="785786" y="1928802"/>
            <a:ext cx="3786214" cy="4678204"/>
          </a:xfrm>
          <a:prstGeom prst="rect">
            <a:avLst/>
          </a:prstGeom>
        </p:spPr>
        <p:txBody>
          <a:bodyPr wrap="square">
            <a:spAutoFit/>
          </a:bodyPr>
          <a:lstStyle/>
          <a:p>
            <a:pPr algn="ctr"/>
            <a:r>
              <a:rPr lang="ru-RU" sz="1400" dirty="0" smtClean="0">
                <a:solidFill>
                  <a:srgbClr val="FF0000"/>
                </a:solidFill>
                <a:latin typeface="Times New Roman" pitchFamily="18" charset="0"/>
                <a:cs typeface="Times New Roman" pitchFamily="18" charset="0"/>
              </a:rPr>
              <a:t>Природа в жизни вашей семьи</a:t>
            </a:r>
          </a:p>
          <a:p>
            <a:pPr algn="just"/>
            <a:r>
              <a:rPr lang="ru-RU" sz="1200" dirty="0" smtClean="0">
                <a:latin typeface="Times New Roman" pitchFamily="18" charset="0"/>
                <a:cs typeface="Times New Roman" pitchFamily="18" charset="0"/>
              </a:rPr>
              <a:t>Все начинается с детства и </a:t>
            </a:r>
            <a:r>
              <a:rPr lang="ru-RU" sz="1200" b="1" dirty="0" smtClean="0">
                <a:latin typeface="Times New Roman" pitchFamily="18" charset="0"/>
                <a:cs typeface="Times New Roman" pitchFamily="18" charset="0"/>
              </a:rPr>
              <a:t>экологическое воспитание</a:t>
            </a:r>
            <a:r>
              <a:rPr lang="ru-RU" sz="1200" dirty="0" smtClean="0">
                <a:latin typeface="Times New Roman" pitchFamily="18" charset="0"/>
                <a:cs typeface="Times New Roman" pitchFamily="18" charset="0"/>
              </a:rPr>
              <a:t> следует начинать как можно раньше, когда сердце ребенка наиболее открыто для добра. Все, что он поймет, увидит, чему научится в своем окружении, обязательно отразится на его будущей взрослой жизни. Ребенка необходимо учить любить окружающих людей, родителей, друзей, природу, животных и растения. Изначально в детях живет потенциал любви ко всему живому. И если малыш подрастая, начинает губить природу, животных, то в этом виноваты, прежде всего, взрослые, потому что </a:t>
            </a:r>
            <a:r>
              <a:rPr lang="ru-RU" sz="1200" b="1" dirty="0" smtClean="0">
                <a:latin typeface="Times New Roman" pitchFamily="18" charset="0"/>
                <a:cs typeface="Times New Roman" pitchFamily="18" charset="0"/>
              </a:rPr>
              <a:t>воспитание</a:t>
            </a:r>
            <a:r>
              <a:rPr lang="ru-RU" sz="1200" dirty="0" smtClean="0">
                <a:latin typeface="Times New Roman" pitchFamily="18" charset="0"/>
                <a:cs typeface="Times New Roman" pitchFamily="18" charset="0"/>
              </a:rPr>
              <a:t> любви начинается уже с младенческого возраста, и очень важно вовремя привить чувство ответственности за все живое на земле. От нас взрослых зависит, будет ли ребенок любить природу, заботиться о ней. Правильное отношение к природе, бережное отношение к животным начинается именно в </a:t>
            </a:r>
            <a:r>
              <a:rPr lang="ru-RU" sz="1200" b="1" dirty="0" smtClean="0">
                <a:latin typeface="Times New Roman" pitchFamily="18" charset="0"/>
                <a:cs typeface="Times New Roman" pitchFamily="18" charset="0"/>
              </a:rPr>
              <a:t>семье</a:t>
            </a:r>
            <a:r>
              <a:rPr lang="ru-RU" sz="1200" dirty="0" smtClean="0">
                <a:latin typeface="Times New Roman" pitchFamily="18" charset="0"/>
                <a:cs typeface="Times New Roman" pitchFamily="18" charset="0"/>
              </a:rPr>
              <a:t>. Научить любви к живому - значит обезопасить ребенка от возникновения эгоизма, черствости, безразличия к чужой судьбе. Что же делать родителям? Как научить любить и понимать природу - это интересует каждого.</a:t>
            </a:r>
          </a:p>
          <a:p>
            <a:endParaRPr lang="en-US" sz="1100" dirty="0" smtClean="0">
              <a:latin typeface="Times New Roman" pitchFamily="18" charset="0"/>
              <a:cs typeface="Times New Roman" pitchFamily="18" charset="0"/>
            </a:endParaRPr>
          </a:p>
          <a:p>
            <a:endParaRPr lang="ru-RU" sz="1100" dirty="0">
              <a:latin typeface="Times New Roman" pitchFamily="18" charset="0"/>
              <a:cs typeface="Times New Roman" pitchFamily="18" charset="0"/>
            </a:endParaRPr>
          </a:p>
        </p:txBody>
      </p:sp>
      <p:sp>
        <p:nvSpPr>
          <p:cNvPr id="9" name="Прямоугольник 8"/>
          <p:cNvSpPr/>
          <p:nvPr/>
        </p:nvSpPr>
        <p:spPr>
          <a:xfrm>
            <a:off x="4786314" y="714356"/>
            <a:ext cx="3500462" cy="5509200"/>
          </a:xfrm>
          <a:prstGeom prst="rect">
            <a:avLst/>
          </a:prstGeom>
        </p:spPr>
        <p:txBody>
          <a:bodyPr wrap="square">
            <a:spAutoFit/>
          </a:bodyPr>
          <a:lstStyle/>
          <a:p>
            <a:pPr algn="ctr"/>
            <a:r>
              <a:rPr lang="ru-RU" sz="1400" dirty="0" smtClean="0">
                <a:solidFill>
                  <a:srgbClr val="FF0000"/>
                </a:solidFill>
                <a:latin typeface="Times New Roman" pitchFamily="18" charset="0"/>
                <a:cs typeface="Times New Roman" pitchFamily="18" charset="0"/>
              </a:rPr>
              <a:t>Памятка для родителей по воспитанию доброты</a:t>
            </a:r>
          </a:p>
          <a:p>
            <a:r>
              <a:rPr lang="ru-RU" sz="1200" dirty="0" smtClean="0">
                <a:latin typeface="Times New Roman" pitchFamily="18" charset="0"/>
                <a:cs typeface="Times New Roman" pitchFamily="18" charset="0"/>
              </a:rPr>
              <a:t>1. Любите своего ребенка. ласково называйте его по имени.</a:t>
            </a:r>
          </a:p>
          <a:p>
            <a:r>
              <a:rPr lang="ru-RU" sz="1200" dirty="0" smtClean="0">
                <a:latin typeface="Times New Roman" pitchFamily="18" charset="0"/>
                <a:cs typeface="Times New Roman" pitchFamily="18" charset="0"/>
              </a:rPr>
              <a:t>2. Помните, природа - наш главный педагог. Чаще бывайте с ребенком на природе.</a:t>
            </a:r>
          </a:p>
          <a:p>
            <a:r>
              <a:rPr lang="ru-RU" sz="1200" dirty="0" smtClean="0">
                <a:latin typeface="Times New Roman" pitchFamily="18" charset="0"/>
                <a:cs typeface="Times New Roman" pitchFamily="18" charset="0"/>
              </a:rPr>
              <a:t>3. Имейте в семье животное или растения. Поручайте заботу о них детям.</a:t>
            </a:r>
          </a:p>
          <a:p>
            <a:r>
              <a:rPr lang="ru-RU" sz="1200" dirty="0" smtClean="0">
                <a:latin typeface="Times New Roman" pitchFamily="18" charset="0"/>
                <a:cs typeface="Times New Roman" pitchFamily="18" charset="0"/>
              </a:rPr>
              <a:t>4. Учите детей правильному общению с живыми существами.</a:t>
            </a:r>
          </a:p>
          <a:p>
            <a:r>
              <a:rPr lang="ru-RU" sz="1200" dirty="0" smtClean="0">
                <a:latin typeface="Times New Roman" pitchFamily="18" charset="0"/>
                <a:cs typeface="Times New Roman" pitchFamily="18" charset="0"/>
              </a:rPr>
              <a:t>5. Доведите до сознания ребенка, что измятая травка, сорванный цветок - живые, от грубого и жестокого отношения им больного.</a:t>
            </a:r>
          </a:p>
          <a:p>
            <a:r>
              <a:rPr lang="ru-RU" sz="1200" dirty="0" smtClean="0">
                <a:latin typeface="Times New Roman" pitchFamily="18" charset="0"/>
                <a:cs typeface="Times New Roman" pitchFamily="18" charset="0"/>
              </a:rPr>
              <a:t>6. Учите детей не причинять живому зла, помогать всему живому.</a:t>
            </a:r>
          </a:p>
          <a:p>
            <a:r>
              <a:rPr lang="ru-RU" sz="1200" dirty="0" smtClean="0">
                <a:latin typeface="Times New Roman" pitchFamily="18" charset="0"/>
                <a:cs typeface="Times New Roman" pitchFamily="18" charset="0"/>
              </a:rPr>
              <a:t>7. Создавайте ситуации, зовущие к добру и состраданию.</a:t>
            </a:r>
          </a:p>
          <a:p>
            <a:r>
              <a:rPr lang="ru-RU" sz="1200" dirty="0" smtClean="0">
                <a:latin typeface="Times New Roman" pitchFamily="18" charset="0"/>
                <a:cs typeface="Times New Roman" pitchFamily="18" charset="0"/>
              </a:rPr>
              <a:t>8. Поощряйте детей за сочувствие и оказание помощи тем, кто в этом нуждается.</a:t>
            </a:r>
          </a:p>
          <a:p>
            <a:r>
              <a:rPr lang="ru-RU" sz="1200" dirty="0" smtClean="0">
                <a:latin typeface="Times New Roman" pitchFamily="18" charset="0"/>
                <a:cs typeface="Times New Roman" pitchFamily="18" charset="0"/>
              </a:rPr>
              <a:t>9. Учите исправлять свои ошибки.</a:t>
            </a:r>
          </a:p>
          <a:p>
            <a:r>
              <a:rPr lang="ru-RU" sz="1200" dirty="0" smtClean="0">
                <a:latin typeface="Times New Roman" pitchFamily="18" charset="0"/>
                <a:cs typeface="Times New Roman" pitchFamily="18" charset="0"/>
              </a:rPr>
              <a:t>10. Учите не словами, а делом оказывать помощь природе, например, подкармливать зимующих птиц, залечить рану на стволе дерева.</a:t>
            </a:r>
          </a:p>
          <a:p>
            <a:r>
              <a:rPr lang="ru-RU" sz="1200" dirty="0" smtClean="0">
                <a:latin typeface="Times New Roman" pitchFamily="18" charset="0"/>
                <a:cs typeface="Times New Roman" pitchFamily="18" charset="0"/>
              </a:rPr>
              <a:t>11. Не унижать своего ребенка и не обсуждать его поступки при других.</a:t>
            </a:r>
          </a:p>
          <a:p>
            <a:r>
              <a:rPr lang="ru-RU" sz="1200" dirty="0" smtClean="0">
                <a:latin typeface="Times New Roman" pitchFamily="18" charset="0"/>
                <a:cs typeface="Times New Roman" pitchFamily="18" charset="0"/>
              </a:rPr>
              <a:t>12. Придумывайте вместе с детьми сказки, рассказы о доброте.</a:t>
            </a:r>
          </a:p>
          <a:p>
            <a:r>
              <a:rPr lang="ru-RU" sz="1200" dirty="0" smtClean="0">
                <a:latin typeface="Times New Roman" pitchFamily="18" charset="0"/>
                <a:cs typeface="Times New Roman" pitchFamily="18" charset="0"/>
              </a:rPr>
              <a:t>13. Используйте положительные примеры из детской литературы при воспитании ребенка.</a:t>
            </a:r>
          </a:p>
        </p:txBody>
      </p:sp>
    </p:spTree>
    <p:extLst>
      <p:ext uri="{BB962C8B-B14F-4D97-AF65-F5344CB8AC3E}">
        <p14:creationId xmlns:p14="http://schemas.microsoft.com/office/powerpoint/2010/main" xmlns="" val="156936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4572000" cy="400110"/>
          </a:xfrm>
          <a:prstGeom prst="rect">
            <a:avLst/>
          </a:prstGeom>
        </p:spPr>
        <p:txBody>
          <a:bodyPr>
            <a:spAutoFit/>
          </a:bodyPr>
          <a:lstStyle/>
          <a:p>
            <a:pPr algn="ctr"/>
            <a:r>
              <a:rPr lang="ru-RU" sz="2000" b="1" i="1" dirty="0" smtClean="0">
                <a:solidFill>
                  <a:srgbClr val="FF0000"/>
                </a:solidFill>
                <a:latin typeface="Times New Roman" pitchFamily="18" charset="0"/>
                <a:cs typeface="Times New Roman" pitchFamily="18" charset="0"/>
              </a:rPr>
              <a:t>Учимся наблюдать</a:t>
            </a:r>
            <a:endParaRPr lang="ru-RU" sz="2000"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714348" y="714356"/>
            <a:ext cx="7429552" cy="3754874"/>
          </a:xfrm>
          <a:prstGeom prst="rect">
            <a:avLst/>
          </a:prstGeom>
        </p:spPr>
        <p:txBody>
          <a:bodyPr wrap="square">
            <a:spAutoFit/>
          </a:bodyPr>
          <a:lstStyle/>
          <a:p>
            <a:pPr lvl="0" algn="just">
              <a:buBlip>
                <a:blip r:embed="rId2"/>
              </a:buBlip>
            </a:pPr>
            <a:r>
              <a:rPr lang="ru-RU" sz="1400" dirty="0" smtClean="0">
                <a:latin typeface="Times New Roman" pitchFamily="18" charset="0"/>
                <a:cs typeface="Times New Roman" pitchFamily="18" charset="0"/>
              </a:rPr>
              <a:t> Во время прогулок с ребенком понаблюдайте за приметами наступающей весны. Обратите его внимание на чистое голубое небо, легкие кучевые облака, яркое солнце. Покажите сосульки на крышах, послушайте песенку весенней капели. Пусть ребенок научится слушать природу и удивится, как весело зачирикали воробьи и затренькали синицы. </a:t>
            </a:r>
          </a:p>
          <a:p>
            <a:pPr lvl="0" algn="just">
              <a:buBlip>
                <a:blip r:embed="rId2"/>
              </a:buBlip>
            </a:pPr>
            <a:endParaRPr lang="ru-RU" sz="1400" dirty="0" smtClean="0">
              <a:latin typeface="Times New Roman" pitchFamily="18" charset="0"/>
              <a:cs typeface="Times New Roman" pitchFamily="18" charset="0"/>
            </a:endParaRPr>
          </a:p>
          <a:p>
            <a:pPr lvl="0" algn="just">
              <a:buBlip>
                <a:blip r:embed="rId2"/>
              </a:buBlip>
            </a:pPr>
            <a:r>
              <a:rPr lang="ru-RU" sz="1400" dirty="0" smtClean="0">
                <a:latin typeface="Times New Roman" pitchFamily="18" charset="0"/>
                <a:cs typeface="Times New Roman" pitchFamily="18" charset="0"/>
              </a:rPr>
              <a:t> Обратите внимание ребенка на то, что в парках и скверах птиц стало больше, послушайте вместе их разноголосый гомон, понаблюдайте за тем, как они строят гнезда.</a:t>
            </a:r>
          </a:p>
          <a:p>
            <a:pPr lvl="0" algn="just">
              <a:buBlip>
                <a:blip r:embed="rId2"/>
              </a:buBlip>
            </a:pPr>
            <a:endParaRPr lang="ru-RU" sz="1400" dirty="0" smtClean="0">
              <a:latin typeface="Times New Roman" pitchFamily="18" charset="0"/>
              <a:cs typeface="Times New Roman" pitchFamily="18" charset="0"/>
            </a:endParaRPr>
          </a:p>
          <a:p>
            <a:pPr lvl="0" algn="just">
              <a:buBlip>
                <a:blip r:embed="rId2"/>
              </a:buBlip>
            </a:pPr>
            <a:r>
              <a:rPr lang="ru-RU" sz="1400" dirty="0" smtClean="0">
                <a:latin typeface="Times New Roman" pitchFamily="18" charset="0"/>
                <a:cs typeface="Times New Roman" pitchFamily="18" charset="0"/>
              </a:rPr>
              <a:t> Покажите ребенку, как просыпаются после долгого зимнего сна растения. Вовсю пушится верба, появляется зеленая трава, распустились первые цветки пролески, гусиного лука, ветреницы, набухли и вот – </a:t>
            </a:r>
            <a:r>
              <a:rPr lang="ru-RU" sz="1400" dirty="0" err="1" smtClean="0">
                <a:latin typeface="Times New Roman" pitchFamily="18" charset="0"/>
                <a:cs typeface="Times New Roman" pitchFamily="18" charset="0"/>
              </a:rPr>
              <a:t>вот</a:t>
            </a:r>
            <a:r>
              <a:rPr lang="ru-RU" sz="1400" dirty="0" smtClean="0">
                <a:latin typeface="Times New Roman" pitchFamily="18" charset="0"/>
                <a:cs typeface="Times New Roman" pitchFamily="18" charset="0"/>
              </a:rPr>
              <a:t> раскроются почки на кустах и деревьях.</a:t>
            </a:r>
          </a:p>
          <a:p>
            <a:pPr lvl="0" algn="just">
              <a:buBlip>
                <a:blip r:embed="rId2"/>
              </a:buBlip>
            </a:pPr>
            <a:endParaRPr lang="ru-RU" sz="1400" dirty="0" smtClean="0">
              <a:latin typeface="Times New Roman" pitchFamily="18" charset="0"/>
              <a:cs typeface="Times New Roman" pitchFamily="18" charset="0"/>
            </a:endParaRPr>
          </a:p>
          <a:p>
            <a:pPr lvl="0" algn="just">
              <a:buBlip>
                <a:blip r:embed="rId2"/>
              </a:buBlip>
            </a:pPr>
            <a:r>
              <a:rPr lang="ru-RU" sz="1400" dirty="0" smtClean="0">
                <a:latin typeface="Times New Roman" pitchFamily="18" charset="0"/>
                <a:cs typeface="Times New Roman" pitchFamily="18" charset="0"/>
              </a:rPr>
              <a:t>Познакомьте ребенка с народными приметами:                                                                                                                                                                                  </a:t>
            </a:r>
          </a:p>
          <a:p>
            <a:pPr lvl="0"/>
            <a:r>
              <a:rPr lang="ru-RU" sz="1400" i="1" dirty="0" smtClean="0">
                <a:latin typeface="Times New Roman" pitchFamily="18" charset="0"/>
                <a:cs typeface="Times New Roman" pitchFamily="18" charset="0"/>
              </a:rPr>
              <a:t>Длинные сосульки </a:t>
            </a:r>
            <a:r>
              <a:rPr lang="ru-RU" sz="1400" dirty="0" smtClean="0">
                <a:latin typeface="Times New Roman" pitchFamily="18" charset="0"/>
                <a:cs typeface="Times New Roman" pitchFamily="18" charset="0"/>
              </a:rPr>
              <a:t>– к долгой весне.                                                                                                                                                             </a:t>
            </a:r>
            <a:r>
              <a:rPr lang="ru-RU" sz="1400" i="1" dirty="0" smtClean="0">
                <a:latin typeface="Times New Roman" pitchFamily="18" charset="0"/>
                <a:cs typeface="Times New Roman" pitchFamily="18" charset="0"/>
              </a:rPr>
              <a:t>Снег скоро тает и вода бежит дружно </a:t>
            </a:r>
            <a:r>
              <a:rPr lang="ru-RU" sz="1400" dirty="0" smtClean="0">
                <a:latin typeface="Times New Roman" pitchFamily="18" charset="0"/>
                <a:cs typeface="Times New Roman" pitchFamily="18" charset="0"/>
              </a:rPr>
              <a:t>– к мокрому лету.</a:t>
            </a:r>
          </a:p>
          <a:p>
            <a:pPr lvl="0"/>
            <a:r>
              <a:rPr lang="ru-RU" sz="1400" i="1" dirty="0" smtClean="0">
                <a:latin typeface="Times New Roman" pitchFamily="18" charset="0"/>
                <a:cs typeface="Times New Roman" pitchFamily="18" charset="0"/>
              </a:rPr>
              <a:t>Если сверкает молния, а грома не слышно </a:t>
            </a:r>
            <a:r>
              <a:rPr lang="ru-RU" sz="1400" dirty="0" smtClean="0">
                <a:latin typeface="Times New Roman" pitchFamily="18" charset="0"/>
                <a:cs typeface="Times New Roman" pitchFamily="18" charset="0"/>
              </a:rPr>
              <a:t>– лето будет сухим.     </a:t>
            </a:r>
          </a:p>
          <a:p>
            <a:pPr lvl="0"/>
            <a:r>
              <a:rPr lang="ru-RU" sz="1400" dirty="0" smtClean="0">
                <a:latin typeface="Times New Roman" pitchFamily="18" charset="0"/>
                <a:cs typeface="Times New Roman" pitchFamily="18" charset="0"/>
              </a:rPr>
              <a:t>                                                                                                                                  </a:t>
            </a:r>
          </a:p>
        </p:txBody>
      </p:sp>
      <p:sp>
        <p:nvSpPr>
          <p:cNvPr id="5" name="Прямоугольник 4"/>
          <p:cNvSpPr/>
          <p:nvPr/>
        </p:nvSpPr>
        <p:spPr>
          <a:xfrm>
            <a:off x="2285984" y="4429132"/>
            <a:ext cx="3929058" cy="1815882"/>
          </a:xfrm>
          <a:prstGeom prst="rect">
            <a:avLst/>
          </a:prstGeom>
        </p:spPr>
        <p:txBody>
          <a:bodyPr wrap="square">
            <a:spAutoFit/>
          </a:bodyPr>
          <a:lstStyle/>
          <a:p>
            <a:pPr algn="ctr"/>
            <a:r>
              <a:rPr lang="ru-RU" sz="1400" dirty="0" smtClean="0">
                <a:latin typeface="Times New Roman" pitchFamily="18" charset="0"/>
                <a:cs typeface="Times New Roman" pitchFamily="18" charset="0"/>
              </a:rPr>
              <a:t>Проведите с ребенком опыт с веточками деревьев. Для этого срежьте осторожно веточки разных деревьев (береза и верба) и поставьте их в воду. Рассмотрите почки на каждой веточке, уточните форму, размеры, сравните их. В течении двух недель  наблюдайте  за состоянием веточек.  Обсуждайте с ребенком изменения происходящие с ними.</a:t>
            </a:r>
            <a:endParaRPr lang="ru-RU" sz="1400" dirty="0">
              <a:latin typeface="Times New Roman" pitchFamily="18" charset="0"/>
              <a:cs typeface="Times New Roman" pitchFamily="18" charset="0"/>
            </a:endParaRPr>
          </a:p>
        </p:txBody>
      </p:sp>
      <p:pic>
        <p:nvPicPr>
          <p:cNvPr id="7" name="Рисунок 6" descr="336cc3b60c59d43da12913c879b2a705.png"/>
          <p:cNvPicPr>
            <a:picLocks noChangeAspect="1"/>
          </p:cNvPicPr>
          <p:nvPr/>
        </p:nvPicPr>
        <p:blipFill>
          <a:blip r:embed="rId3" cstate="print"/>
          <a:stretch>
            <a:fillRect/>
          </a:stretch>
        </p:blipFill>
        <p:spPr>
          <a:xfrm>
            <a:off x="714348" y="4214818"/>
            <a:ext cx="1579662" cy="1913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4572000" cy="400110"/>
          </a:xfrm>
          <a:prstGeom prst="rect">
            <a:avLst/>
          </a:prstGeom>
        </p:spPr>
        <p:txBody>
          <a:bodyPr>
            <a:spAutoFit/>
          </a:bodyPr>
          <a:lstStyle/>
          <a:p>
            <a:pPr algn="ctr"/>
            <a:r>
              <a:rPr lang="ru-RU" sz="2000" b="1" i="1" dirty="0" smtClean="0">
                <a:solidFill>
                  <a:srgbClr val="FF0000"/>
                </a:solidFill>
                <a:latin typeface="Times New Roman" pitchFamily="18" charset="0"/>
                <a:cs typeface="Times New Roman" pitchFamily="18" charset="0"/>
              </a:rPr>
              <a:t>Развиваемся играя</a:t>
            </a:r>
            <a:endParaRPr lang="ru-RU" sz="2000"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857224" y="785794"/>
            <a:ext cx="7500990" cy="954107"/>
          </a:xfrm>
          <a:prstGeom prst="rect">
            <a:avLst/>
          </a:prstGeom>
        </p:spPr>
        <p:txBody>
          <a:bodyPr wrap="square">
            <a:spAutoFit/>
          </a:bodyPr>
          <a:lstStyle/>
          <a:p>
            <a:r>
              <a:rPr lang="ru-RU" sz="1400" b="1" dirty="0" smtClean="0">
                <a:latin typeface="Times New Roman" pitchFamily="18" charset="0"/>
                <a:cs typeface="Times New Roman" pitchFamily="18" charset="0"/>
              </a:rPr>
              <a:t>Предложите ребенку игры с рассматриванием наложенных друг на друга или «зашумленных» изображений предметов</a:t>
            </a:r>
            <a:r>
              <a:rPr lang="ru-RU" sz="1400" dirty="0" smtClean="0">
                <a:latin typeface="Times New Roman" pitchFamily="18" charset="0"/>
                <a:cs typeface="Times New Roman" pitchFamily="18" charset="0"/>
              </a:rPr>
              <a:t>. Эти упражнения очень полезны для старших дошкольников: тренируют зрительные анализаторы, развивают зрительное восприятие и память, образное мышление. Такие упражнения позволяют закреплению обобщающих  слов.</a:t>
            </a:r>
            <a:endParaRPr lang="ru-RU" sz="1400" dirty="0">
              <a:latin typeface="Times New Roman" pitchFamily="18" charset="0"/>
              <a:cs typeface="Times New Roman" pitchFamily="18" charset="0"/>
            </a:endParaRPr>
          </a:p>
        </p:txBody>
      </p:sp>
      <p:pic>
        <p:nvPicPr>
          <p:cNvPr id="9" name="Рисунок 8" descr="533ec2b7195b9df4ce8404ca108d1a1b.jpg"/>
          <p:cNvPicPr>
            <a:picLocks noChangeAspect="1"/>
          </p:cNvPicPr>
          <p:nvPr/>
        </p:nvPicPr>
        <p:blipFill>
          <a:blip r:embed="rId2" cstate="print"/>
          <a:stretch>
            <a:fillRect/>
          </a:stretch>
        </p:blipFill>
        <p:spPr>
          <a:xfrm>
            <a:off x="2393230" y="1785926"/>
            <a:ext cx="2355504" cy="1571636"/>
          </a:xfrm>
          <a:prstGeom prst="rect">
            <a:avLst/>
          </a:prstGeom>
        </p:spPr>
      </p:pic>
      <p:pic>
        <p:nvPicPr>
          <p:cNvPr id="11" name="Рисунок 10" descr="ea23e4edff77156e749b77f195bf446a.jpg"/>
          <p:cNvPicPr>
            <a:picLocks noChangeAspect="1"/>
          </p:cNvPicPr>
          <p:nvPr/>
        </p:nvPicPr>
        <p:blipFill>
          <a:blip r:embed="rId3" cstate="print"/>
          <a:stretch>
            <a:fillRect/>
          </a:stretch>
        </p:blipFill>
        <p:spPr>
          <a:xfrm>
            <a:off x="5000628" y="1785926"/>
            <a:ext cx="1357322" cy="1571636"/>
          </a:xfrm>
          <a:prstGeom prst="rect">
            <a:avLst/>
          </a:prstGeom>
        </p:spPr>
      </p:pic>
      <p:pic>
        <p:nvPicPr>
          <p:cNvPr id="12" name="Рисунок 11" descr="b27ae6f6da6bef47378cff95641e4ef6.jpg"/>
          <p:cNvPicPr>
            <a:picLocks noChangeAspect="1"/>
          </p:cNvPicPr>
          <p:nvPr/>
        </p:nvPicPr>
        <p:blipFill>
          <a:blip r:embed="rId4" cstate="print"/>
          <a:stretch>
            <a:fillRect/>
          </a:stretch>
        </p:blipFill>
        <p:spPr>
          <a:xfrm>
            <a:off x="928662" y="1785926"/>
            <a:ext cx="1214446" cy="1571636"/>
          </a:xfrm>
          <a:prstGeom prst="rect">
            <a:avLst/>
          </a:prstGeom>
        </p:spPr>
      </p:pic>
      <p:pic>
        <p:nvPicPr>
          <p:cNvPr id="13" name="Рисунок 12" descr="98bedaeeb33224219c89bc6589ede426.jpg"/>
          <p:cNvPicPr>
            <a:picLocks noChangeAspect="1"/>
          </p:cNvPicPr>
          <p:nvPr/>
        </p:nvPicPr>
        <p:blipFill>
          <a:blip r:embed="rId5" cstate="print"/>
          <a:stretch>
            <a:fillRect/>
          </a:stretch>
        </p:blipFill>
        <p:spPr>
          <a:xfrm>
            <a:off x="6572264" y="1714488"/>
            <a:ext cx="1357323" cy="1597068"/>
          </a:xfrm>
          <a:prstGeom prst="rect">
            <a:avLst/>
          </a:prstGeom>
        </p:spPr>
      </p:pic>
      <p:sp>
        <p:nvSpPr>
          <p:cNvPr id="1026" name="Rectangle 2"/>
          <p:cNvSpPr>
            <a:spLocks noChangeArrowheads="1"/>
          </p:cNvSpPr>
          <p:nvPr/>
        </p:nvSpPr>
        <p:spPr bwMode="auto">
          <a:xfrm>
            <a:off x="928662" y="5143512"/>
            <a:ext cx="885824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latin typeface="Times New Roman" pitchFamily="18" charset="0"/>
                <a:ea typeface="Times New Roman" pitchFamily="18" charset="0"/>
                <a:cs typeface="Times New Roman" pitchFamily="18" charset="0"/>
              </a:rPr>
              <a:t>Проведите игру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Какое слово лишнее?»(дети объясняют почему то или иное слово лишнее)</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капель, проталинка, урожай, сосулька</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подснежник, весна, листопад, грач</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таять, капать, набухать. Заготавливать</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март, апрель, декабрь, май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Прямоугольник 15"/>
          <p:cNvSpPr/>
          <p:nvPr/>
        </p:nvSpPr>
        <p:spPr>
          <a:xfrm>
            <a:off x="928662" y="3357562"/>
            <a:ext cx="5929338" cy="1815882"/>
          </a:xfrm>
          <a:prstGeom prst="rect">
            <a:avLst/>
          </a:prstGeom>
        </p:spPr>
        <p:txBody>
          <a:bodyPr wrap="square">
            <a:spAutoFit/>
          </a:bodyPr>
          <a:lstStyle/>
          <a:p>
            <a:r>
              <a:rPr lang="ru-RU" sz="1400" b="1" dirty="0" smtClean="0">
                <a:latin typeface="Times New Roman" pitchFamily="18" charset="0"/>
                <a:ea typeface="Times New Roman" pitchFamily="18" charset="0"/>
                <a:cs typeface="Times New Roman" pitchFamily="18" charset="0"/>
              </a:rPr>
              <a:t>Проверьте механическую память сына или дочери.</a:t>
            </a:r>
          </a:p>
          <a:p>
            <a:r>
              <a:rPr lang="ru-RU" sz="1400" dirty="0" smtClean="0">
                <a:latin typeface="Times New Roman" pitchFamily="18" charset="0"/>
                <a:ea typeface="Times New Roman" pitchFamily="18" charset="0"/>
                <a:cs typeface="Times New Roman" pitchFamily="18" charset="0"/>
              </a:rPr>
              <a:t>Прочитайте ребенку несколько пар слов:</a:t>
            </a:r>
          </a:p>
          <a:p>
            <a:r>
              <a:rPr lang="ru-RU" sz="1400" dirty="0" smtClean="0">
                <a:latin typeface="Times New Roman" pitchFamily="18" charset="0"/>
                <a:ea typeface="Times New Roman" pitchFamily="18" charset="0"/>
                <a:cs typeface="Times New Roman" pitchFamily="18" charset="0"/>
              </a:rPr>
              <a:t>весна – солнце, снег – ручей,  вода – кораблик, крыша – сосулька, поляна – проталина , небо – облако, ветка – птица, дерево – ветер, подснежник – снежинка , лед – лужа.        </a:t>
            </a:r>
          </a:p>
          <a:p>
            <a:r>
              <a:rPr lang="ru-RU" sz="1400" dirty="0" smtClean="0">
                <a:latin typeface="Times New Roman" pitchFamily="18" charset="0"/>
                <a:ea typeface="Times New Roman" pitchFamily="18" charset="0"/>
                <a:cs typeface="Times New Roman" pitchFamily="18" charset="0"/>
              </a:rPr>
              <a:t>Затем называйте только первые слова пар, а ребенку предложите называть вторые слова. Если ребенок запомнил хотя бы половину пар, он справился с заданием.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296842"/>
          </a:xfrm>
        </p:spPr>
        <p:txBody>
          <a:bodyPr>
            <a:noAutofit/>
          </a:bodyPr>
          <a:lstStyle/>
          <a:p>
            <a:r>
              <a:rPr lang="ru-RU" sz="2000" b="1" i="1" dirty="0" smtClean="0">
                <a:solidFill>
                  <a:srgbClr val="FF0000"/>
                </a:solidFill>
                <a:latin typeface="Times New Roman" pitchFamily="18" charset="0"/>
                <a:ea typeface="+mn-ea"/>
                <a:cs typeface="Times New Roman" pitchFamily="18" charset="0"/>
              </a:rPr>
              <a:t>Из жизни детского сада</a:t>
            </a:r>
            <a:endParaRPr lang="ru-RU" sz="2000" b="1" i="1" dirty="0">
              <a:solidFill>
                <a:srgbClr val="FF0000"/>
              </a:solidFill>
              <a:latin typeface="Times New Roman" pitchFamily="18" charset="0"/>
              <a:ea typeface="+mn-ea"/>
              <a:cs typeface="Times New Roman" pitchFamily="18" charset="0"/>
            </a:endParaRPr>
          </a:p>
        </p:txBody>
      </p:sp>
      <p:pic>
        <p:nvPicPr>
          <p:cNvPr id="5" name="Содержимое 4"/>
          <p:cNvPicPr>
            <a:picLocks noGrp="1"/>
          </p:cNvPicPr>
          <p:nvPr>
            <p:ph idx="1"/>
          </p:nvPr>
        </p:nvPicPr>
        <p:blipFill>
          <a:blip r:embed="rId2" cstate="print"/>
          <a:srcRect l="28627" t="25049" r="29415" b="24656"/>
          <a:stretch>
            <a:fillRect/>
          </a:stretch>
        </p:blipFill>
        <p:spPr bwMode="auto">
          <a:xfrm>
            <a:off x="4857752" y="785794"/>
            <a:ext cx="3357586" cy="2500330"/>
          </a:xfrm>
          <a:prstGeom prst="rect">
            <a:avLst/>
          </a:prstGeom>
          <a:noFill/>
          <a:ln w="38100">
            <a:solidFill>
              <a:schemeClr val="accent3">
                <a:alpha val="49000"/>
              </a:schemeClr>
            </a:solidFill>
            <a:miter lim="800000"/>
            <a:headEnd/>
            <a:tailEnd/>
          </a:ln>
        </p:spPr>
      </p:pic>
      <p:sp>
        <p:nvSpPr>
          <p:cNvPr id="6" name="Прямоугольник 5"/>
          <p:cNvSpPr/>
          <p:nvPr/>
        </p:nvSpPr>
        <p:spPr>
          <a:xfrm>
            <a:off x="785786" y="714356"/>
            <a:ext cx="4071966" cy="2862322"/>
          </a:xfrm>
          <a:prstGeom prst="rect">
            <a:avLst/>
          </a:prstGeom>
        </p:spPr>
        <p:txBody>
          <a:bodyPr wrap="square">
            <a:spAutoFit/>
          </a:bodyPr>
          <a:lstStyle/>
          <a:p>
            <a:r>
              <a:rPr lang="ru-RU" sz="1200" dirty="0" smtClean="0">
                <a:latin typeface="Times New Roman" pitchFamily="18" charset="0"/>
                <a:cs typeface="Times New Roman" pitchFamily="18" charset="0"/>
              </a:rPr>
              <a:t>27 февраля отмечается </a:t>
            </a:r>
            <a:r>
              <a:rPr lang="ru-RU" sz="1200" b="1" dirty="0" smtClean="0">
                <a:latin typeface="Times New Roman" pitchFamily="18" charset="0"/>
                <a:cs typeface="Times New Roman" pitchFamily="18" charset="0"/>
              </a:rPr>
              <a:t>Международный день полярного медведя. </a:t>
            </a:r>
            <a:r>
              <a:rPr lang="ru-RU" sz="1200" dirty="0" smtClean="0">
                <a:latin typeface="Times New Roman" pitchFamily="18" charset="0"/>
                <a:cs typeface="Times New Roman" pitchFamily="18" charset="0"/>
              </a:rPr>
              <a:t>В этот день ребята нашего детского сада отправились в путешествие, в настоящую экспедицию в Арктику – в царство снега и льда. Во время путешествия дети познакомились с обитателями Арктики, </a:t>
            </a:r>
            <a:r>
              <a:rPr lang="ru-RU" sz="1200" dirty="0" err="1" smtClean="0">
                <a:latin typeface="Times New Roman" pitchFamily="18" charset="0"/>
                <a:cs typeface="Times New Roman" pitchFamily="18" charset="0"/>
              </a:rPr>
              <a:t>порассуждали</a:t>
            </a:r>
            <a:r>
              <a:rPr lang="ru-RU" sz="1200" dirty="0" smtClean="0">
                <a:latin typeface="Times New Roman" pitchFamily="18" charset="0"/>
                <a:cs typeface="Times New Roman" pitchFamily="18" charset="0"/>
              </a:rPr>
              <a:t> над тем, почему полярный медведь белого цвета, чем он питается, почему не замерзает в мороз. Дети провели небольшие исследования-опыты, в результате которых они узнали, почему айсберг не тонет и почему животные Арктики не замерзают в сильный мороз. Путешествие продолжилось на участке детского сада, где детей встречали обитатели холодного Севера. Дети увидели настоящее Северное сияние, а в конце путешествия всем обитателям Арктики сказали свои самые добрые пожелания.</a:t>
            </a:r>
            <a:endParaRPr lang="ru-RU" sz="1200" dirty="0">
              <a:latin typeface="Times New Roman" pitchFamily="18" charset="0"/>
              <a:cs typeface="Times New Roman" pitchFamily="18" charset="0"/>
            </a:endParaRPr>
          </a:p>
        </p:txBody>
      </p:sp>
      <p:pic>
        <p:nvPicPr>
          <p:cNvPr id="7" name="Рисунок 6"/>
          <p:cNvPicPr preferRelativeResize="0">
            <a:picLocks noChangeAspect="1"/>
          </p:cNvPicPr>
          <p:nvPr/>
        </p:nvPicPr>
        <p:blipFill>
          <a:blip r:embed="rId3" cstate="print"/>
          <a:srcRect l="28628" t="25048" r="29737" b="24644"/>
          <a:stretch>
            <a:fillRect/>
          </a:stretch>
        </p:blipFill>
        <p:spPr bwMode="auto">
          <a:xfrm>
            <a:off x="857224" y="3571876"/>
            <a:ext cx="3639011" cy="2475986"/>
          </a:xfrm>
          <a:prstGeom prst="rect">
            <a:avLst/>
          </a:prstGeom>
          <a:noFill/>
          <a:ln w="38100">
            <a:solidFill>
              <a:schemeClr val="accent3">
                <a:alpha val="55000"/>
              </a:schemeClr>
            </a:solidFill>
            <a:miter lim="800000"/>
            <a:headEnd/>
            <a:tailEnd/>
          </a:ln>
        </p:spPr>
      </p:pic>
      <p:pic>
        <p:nvPicPr>
          <p:cNvPr id="8" name="Рисунок 7"/>
          <p:cNvPicPr preferRelativeResize="0">
            <a:picLocks noChangeAspect="1"/>
          </p:cNvPicPr>
          <p:nvPr/>
        </p:nvPicPr>
        <p:blipFill>
          <a:blip r:embed="rId4" cstate="print"/>
          <a:srcRect l="29697" t="24855" r="29846" b="24856"/>
          <a:stretch>
            <a:fillRect/>
          </a:stretch>
        </p:blipFill>
        <p:spPr bwMode="auto">
          <a:xfrm>
            <a:off x="4857752" y="3571876"/>
            <a:ext cx="3429024" cy="2502261"/>
          </a:xfrm>
          <a:prstGeom prst="rect">
            <a:avLst/>
          </a:prstGeom>
          <a:noFill/>
          <a:ln w="38100">
            <a:solidFill>
              <a:schemeClr val="accent3">
                <a:alpha val="49000"/>
              </a:schemeClr>
            </a:solidFill>
            <a:miter lim="800000"/>
            <a:headEnd/>
            <a:tailEnd/>
          </a:ln>
        </p:spPr>
      </p:pic>
    </p:spTree>
    <p:extLst>
      <p:ext uri="{BB962C8B-B14F-4D97-AF65-F5344CB8AC3E}">
        <p14:creationId xmlns:p14="http://schemas.microsoft.com/office/powerpoint/2010/main" xmlns="" val="160339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296842"/>
          </a:xfrm>
        </p:spPr>
        <p:txBody>
          <a:bodyPr>
            <a:noAutofit/>
          </a:bodyPr>
          <a:lstStyle/>
          <a:p>
            <a:r>
              <a:rPr lang="ru-RU" sz="2000" b="1" i="1" dirty="0" smtClean="0">
                <a:solidFill>
                  <a:srgbClr val="FF0000"/>
                </a:solidFill>
                <a:latin typeface="Times New Roman" pitchFamily="18" charset="0"/>
                <a:ea typeface="+mn-ea"/>
                <a:cs typeface="Times New Roman" pitchFamily="18" charset="0"/>
              </a:rPr>
              <a:t>Из жизни детского сада</a:t>
            </a:r>
            <a:endParaRPr lang="ru-RU" sz="2000" b="1" i="1" dirty="0">
              <a:solidFill>
                <a:srgbClr val="FF0000"/>
              </a:solidFill>
              <a:latin typeface="Times New Roman" pitchFamily="18" charset="0"/>
              <a:ea typeface="+mn-ea"/>
              <a:cs typeface="Times New Roman" pitchFamily="18" charset="0"/>
            </a:endParaRPr>
          </a:p>
        </p:txBody>
      </p:sp>
      <p:sp>
        <p:nvSpPr>
          <p:cNvPr id="19457" name="Rectangle 1"/>
          <p:cNvSpPr>
            <a:spLocks noChangeArrowheads="1"/>
          </p:cNvSpPr>
          <p:nvPr/>
        </p:nvSpPr>
        <p:spPr bwMode="auto">
          <a:xfrm>
            <a:off x="571472" y="642918"/>
            <a:ext cx="80010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Экологическая акция «МЫ ВСТРЕЧАЕМ ПТИЦ!»</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нашем детском саду прошел заключительный и самый важный этап экологической акции «Мы встречаем птиц!». Педагоги, родители и дети серьезно и с удовольствием приняли участие в акции: дети рисовали рисунки, учили стихи про птиц, сочиняли рассказы, делали совместно с родителями поделки, которые были представлены на выставке «Птичий вернисаж. Дети совместно с педагогами, родителями вышли на улицу с плакатами, птичками в руках встречать птиц. Папы повесили скворечники, дети читали стихотворения, отгадывали загадки.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p:cNvPicPr/>
          <p:nvPr/>
        </p:nvPicPr>
        <p:blipFill>
          <a:blip r:embed="rId2" cstate="print"/>
          <a:srcRect l="25917" t="24855" r="26811" b="24452"/>
          <a:stretch>
            <a:fillRect/>
          </a:stretch>
        </p:blipFill>
        <p:spPr bwMode="auto">
          <a:xfrm>
            <a:off x="4643438" y="1928802"/>
            <a:ext cx="3500462" cy="2357454"/>
          </a:xfrm>
          <a:prstGeom prst="rect">
            <a:avLst/>
          </a:prstGeom>
          <a:noFill/>
          <a:ln w="38100">
            <a:solidFill>
              <a:schemeClr val="accent3">
                <a:alpha val="50000"/>
              </a:schemeClr>
            </a:solidFill>
            <a:miter lim="800000"/>
            <a:headEnd/>
            <a:tailEnd/>
          </a:ln>
        </p:spPr>
      </p:pic>
      <p:pic>
        <p:nvPicPr>
          <p:cNvPr id="11" name="Рисунок 10"/>
          <p:cNvPicPr/>
          <p:nvPr/>
        </p:nvPicPr>
        <p:blipFill>
          <a:blip r:embed="rId3" cstate="print"/>
          <a:srcRect l="26464" t="24663" r="26811" b="24663"/>
          <a:stretch>
            <a:fillRect/>
          </a:stretch>
        </p:blipFill>
        <p:spPr bwMode="auto">
          <a:xfrm>
            <a:off x="714348" y="1928802"/>
            <a:ext cx="3286148" cy="2357454"/>
          </a:xfrm>
          <a:prstGeom prst="rect">
            <a:avLst/>
          </a:prstGeom>
          <a:noFill/>
          <a:ln w="38100">
            <a:solidFill>
              <a:schemeClr val="accent3">
                <a:alpha val="46000"/>
              </a:schemeClr>
            </a:solidFill>
            <a:miter lim="800000"/>
            <a:headEnd/>
            <a:tailEnd/>
          </a:ln>
        </p:spPr>
      </p:pic>
      <p:sp>
        <p:nvSpPr>
          <p:cNvPr id="19458" name="Rectangle 2"/>
          <p:cNvSpPr>
            <a:spLocks noChangeArrowheads="1"/>
          </p:cNvSpPr>
          <p:nvPr/>
        </p:nvSpPr>
        <p:spPr bwMode="auto">
          <a:xfrm>
            <a:off x="500034" y="4429132"/>
            <a:ext cx="250033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 детский сад принял участие в конкурсе проектов по благоустройству общественных территорий города Узловая.</a:t>
            </a:r>
          </a:p>
          <a:p>
            <a:pPr fontAlgn="base">
              <a:spcBef>
                <a:spcPct val="0"/>
              </a:spcBef>
              <a:spcAft>
                <a:spcPct val="0"/>
              </a:spcAft>
            </a:pPr>
            <a:r>
              <a:rPr lang="ru-RU" sz="1200" dirty="0" smtClean="0">
                <a:latin typeface="Times New Roman" pitchFamily="18" charset="0"/>
                <a:cs typeface="Times New Roman" pitchFamily="18" charset="0"/>
              </a:rPr>
              <a:t>После подведения итогов «Приз зрительских симпатий» получил дизайн проект «Зона отдыха Трестовский пруд», выполненный нашим детским садом.</a:t>
            </a:r>
          </a:p>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2" name="Рисунок 11"/>
          <p:cNvPicPr/>
          <p:nvPr/>
        </p:nvPicPr>
        <p:blipFill>
          <a:blip r:embed="rId4" cstate="print"/>
          <a:srcRect l="27653" t="28709" r="28978" b="23699"/>
          <a:stretch>
            <a:fillRect/>
          </a:stretch>
        </p:blipFill>
        <p:spPr bwMode="auto">
          <a:xfrm>
            <a:off x="5572133" y="4500570"/>
            <a:ext cx="2571768" cy="1714512"/>
          </a:xfrm>
          <a:prstGeom prst="rect">
            <a:avLst/>
          </a:prstGeom>
          <a:noFill/>
          <a:ln w="38100">
            <a:solidFill>
              <a:schemeClr val="accent3">
                <a:alpha val="50000"/>
              </a:schemeClr>
            </a:solidFill>
            <a:miter lim="800000"/>
            <a:headEnd/>
            <a:tailEnd/>
          </a:ln>
        </p:spPr>
      </p:pic>
      <p:pic>
        <p:nvPicPr>
          <p:cNvPr id="13" name="Рисунок 12"/>
          <p:cNvPicPr/>
          <p:nvPr/>
        </p:nvPicPr>
        <p:blipFill>
          <a:blip r:embed="rId5" cstate="print"/>
          <a:srcRect l="31122" t="28709" r="32230" b="23680"/>
          <a:stretch>
            <a:fillRect/>
          </a:stretch>
        </p:blipFill>
        <p:spPr bwMode="auto">
          <a:xfrm>
            <a:off x="3000364" y="4500570"/>
            <a:ext cx="2286016" cy="1714512"/>
          </a:xfrm>
          <a:prstGeom prst="rect">
            <a:avLst/>
          </a:prstGeom>
          <a:noFill/>
          <a:ln w="38100">
            <a:solidFill>
              <a:schemeClr val="accent3">
                <a:alpha val="49000"/>
              </a:schemeClr>
            </a:solidFill>
            <a:miter lim="800000"/>
            <a:headEnd/>
            <a:tailEnd/>
          </a:ln>
        </p:spPr>
      </p:pic>
    </p:spTree>
    <p:extLst>
      <p:ext uri="{BB962C8B-B14F-4D97-AF65-F5344CB8AC3E}">
        <p14:creationId xmlns:p14="http://schemas.microsoft.com/office/powerpoint/2010/main" xmlns="" val="16033928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1133</Words>
  <Application>Microsoft Office PowerPoint</Application>
  <PresentationFormat>Экран (4:3)</PresentationFormat>
  <Paragraphs>65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Содержание</vt:lpstr>
      <vt:lpstr>Слайд 3</vt:lpstr>
      <vt:lpstr>Слайд 4</vt:lpstr>
      <vt:lpstr>Слайд 5</vt:lpstr>
      <vt:lpstr>Из жизни детского сада</vt:lpstr>
      <vt:lpstr>Из жизни детского сада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для презентации «Весна»</dc:title>
  <dc:creator>user</dc:creator>
  <cp:lastModifiedBy>Admin</cp:lastModifiedBy>
  <cp:revision>21</cp:revision>
  <dcterms:created xsi:type="dcterms:W3CDTF">2019-03-12T20:05:50Z</dcterms:created>
  <dcterms:modified xsi:type="dcterms:W3CDTF">2019-08-24T14:59:30Z</dcterms:modified>
</cp:coreProperties>
</file>