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62" r:id="rId4"/>
    <p:sldId id="263" r:id="rId5"/>
    <p:sldId id="264" r:id="rId6"/>
    <p:sldId id="260" r:id="rId7"/>
    <p:sldId id="261" r:id="rId8"/>
    <p:sldId id="266" r:id="rId9"/>
    <p:sldId id="267"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523D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70" d="100"/>
          <a:sy n="70" d="100"/>
        </p:scale>
        <p:origin x="-738" y="-1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9EB01F-BECF-4610-B424-88C1F0833BD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ED1258F3-A809-488B-ADBE-1F33722F55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8E56C2F6-2472-4035-9FEA-7AD46F2EB978}"/>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FC5CEBD1-DBAB-47BF-9194-CA782741078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28290F86-6CEF-48F2-848C-DD4E9046AAED}"/>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101161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6FA7BAB-39B1-4B47-9C78-378FE4C1DE8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7065B00E-71F8-4CDE-B45A-4A7790DE61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9BCF4982-5019-46D9-AA23-1A8B971B2BE0}"/>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26812AE7-7F63-4FD6-B668-44A80FF65B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F2EC4FD-EBF5-4CEA-B84D-4494AB5F861A}"/>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20849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1980C8C2-1B4E-4785-92FE-5EE9AAC3C89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8ED3A690-C874-4D0E-AC5D-18B326B686F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8D5BB52-3480-424C-A86B-40F2A7BB2447}"/>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D7F690C7-1543-4229-B9F3-C4C74F1AE4F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4DEA0614-BF48-4F81-B5C7-5C2ABCCA70EE}"/>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416889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5E8C26-8A4A-4DEB-8AC1-9919D411585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75BB68C2-4DCD-4E7E-9201-005C25BF60E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4B7DCEE-307B-4131-9664-ADA97EAA6810}"/>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9429C442-83AD-479E-8347-E3EA05EDAA4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B316FB4-DDB4-4E6C-A1C5-8C6EE67C94C2}"/>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119195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D699E07-04EF-4570-8D68-3C1AE2F5087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EA20A8B2-1657-4690-87D0-8A0671195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67189FF0-2D9A-4C74-B6E4-C293A5EE660F}"/>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9AEF68CB-3E75-4201-AA40-CEAE92AC188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B1108E73-5CC7-4B12-B749-C4B48E72EE56}"/>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147064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1C65D46-552E-40F3-8089-9E65EB49155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F295D0F6-B44D-4A13-9569-174379F6C86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C6674130-49DA-4947-B6EA-416501E8C45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D5C1FA16-1643-4F5B-8554-41FCFC947AAD}"/>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6" name="Нижний колонтитул 5">
            <a:extLst>
              <a:ext uri="{FF2B5EF4-FFF2-40B4-BE49-F238E27FC236}">
                <a16:creationId xmlns:a16="http://schemas.microsoft.com/office/drawing/2014/main" xmlns="" id="{39F09AAB-CEBC-4EF7-9A0A-C3B27E4B7B9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0807B79-85A7-4BA5-9E01-E207B13AD541}"/>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265282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F1AF3D-EC27-4FC4-929A-A89E75500C3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813AE5BA-4BB0-4936-82D0-643C72FCD9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9E3FB1A5-76A8-47AA-B904-0B00C298AA3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70A316A6-03BE-415A-ABDB-9DC123A52D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3F2CBA49-1D2E-4117-85F2-95EE75FF9F4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B043E8F3-0FB4-41B0-9657-AF2193FAF515}"/>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8" name="Нижний колонтитул 7">
            <a:extLst>
              <a:ext uri="{FF2B5EF4-FFF2-40B4-BE49-F238E27FC236}">
                <a16:creationId xmlns:a16="http://schemas.microsoft.com/office/drawing/2014/main" xmlns="" id="{F9AD49E8-ED47-4F6A-9E13-186DBED2B4C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F019FB4C-D0D4-404E-A15E-72DD63C0C2DA}"/>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357301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7ADE6C-635F-46B2-8AA0-AED94352960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EFA95D43-4440-4BDD-8294-AF1B34EED052}"/>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4" name="Нижний колонтитул 3">
            <a:extLst>
              <a:ext uri="{FF2B5EF4-FFF2-40B4-BE49-F238E27FC236}">
                <a16:creationId xmlns:a16="http://schemas.microsoft.com/office/drawing/2014/main" xmlns="" id="{BB4C99CA-1171-4940-AE57-8BF621B93F1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6E51D18E-031B-4F4C-85D6-6F198CAD7FFB}"/>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379887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C76F9C25-AC01-4929-9209-804DACB4E5E2}"/>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3" name="Нижний колонтитул 2">
            <a:extLst>
              <a:ext uri="{FF2B5EF4-FFF2-40B4-BE49-F238E27FC236}">
                <a16:creationId xmlns:a16="http://schemas.microsoft.com/office/drawing/2014/main" xmlns="" id="{68D48B60-6070-4162-8CBA-CFB9ED90463B}"/>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9137C24B-04BA-4CB7-933B-28095ACEF11A}"/>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330896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37089F3-BEF1-4F5F-B77B-4356F3F624D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70CE9A53-494E-4149-A303-EA66F8DD60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135BFA04-12AA-4C9A-950D-F1B56D1CC5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5B11B8A1-B27C-4803-B62E-F44888D5088B}"/>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6" name="Нижний колонтитул 5">
            <a:extLst>
              <a:ext uri="{FF2B5EF4-FFF2-40B4-BE49-F238E27FC236}">
                <a16:creationId xmlns:a16="http://schemas.microsoft.com/office/drawing/2014/main" xmlns="" id="{961F6A5B-93FF-4706-9B85-40D3319A20E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120D8542-3B01-42B9-90D1-4C46E3B289E9}"/>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159747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14B6CE-169F-4806-9D82-CE0CB1A716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D62A8C8F-A52C-4967-AD35-D6F4BA1E58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FB64C8B1-34A3-42BC-879B-3E08B02B2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3A073BF-3E21-4D53-8D07-833C282BE078}"/>
              </a:ext>
            </a:extLst>
          </p:cNvPr>
          <p:cNvSpPr>
            <a:spLocks noGrp="1"/>
          </p:cNvSpPr>
          <p:nvPr>
            <p:ph type="dt" sz="half" idx="10"/>
          </p:nvPr>
        </p:nvSpPr>
        <p:spPr/>
        <p:txBody>
          <a:bodyPr/>
          <a:lstStyle/>
          <a:p>
            <a:fld id="{0F3A098C-7B95-4658-B31A-B841D8BDA14F}" type="datetimeFigureOut">
              <a:rPr lang="ru-RU" smtClean="0"/>
              <a:pPr/>
              <a:t>пт 05.08.22</a:t>
            </a:fld>
            <a:endParaRPr lang="ru-RU"/>
          </a:p>
        </p:txBody>
      </p:sp>
      <p:sp>
        <p:nvSpPr>
          <p:cNvPr id="6" name="Нижний колонтитул 5">
            <a:extLst>
              <a:ext uri="{FF2B5EF4-FFF2-40B4-BE49-F238E27FC236}">
                <a16:creationId xmlns:a16="http://schemas.microsoft.com/office/drawing/2014/main" xmlns="" id="{1E797C3D-DAD4-45B5-88E3-58B8885DF16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08B2DE8-5C2A-47EE-B363-14C96ECF37D3}"/>
              </a:ext>
            </a:extLst>
          </p:cNvPr>
          <p:cNvSpPr>
            <a:spLocks noGrp="1"/>
          </p:cNvSpPr>
          <p:nvPr>
            <p:ph type="sldNum" sz="quarter" idx="12"/>
          </p:nvPr>
        </p:nvSpPr>
        <p:spPr/>
        <p:txBody>
          <a:body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78795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E178130-7CFA-45FD-A91D-08CF735501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9AE5F2E8-E1D0-4F9E-B7A3-F3FDD6BBA4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E2753FA9-7C8E-4E8E-A191-597F907B5D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A098C-7B95-4658-B31A-B841D8BDA14F}" type="datetimeFigureOut">
              <a:rPr lang="ru-RU" smtClean="0"/>
              <a:pPr/>
              <a:t>пт 05.08.22</a:t>
            </a:fld>
            <a:endParaRPr lang="ru-RU"/>
          </a:p>
        </p:txBody>
      </p:sp>
      <p:sp>
        <p:nvSpPr>
          <p:cNvPr id="5" name="Нижний колонтитул 4">
            <a:extLst>
              <a:ext uri="{FF2B5EF4-FFF2-40B4-BE49-F238E27FC236}">
                <a16:creationId xmlns:a16="http://schemas.microsoft.com/office/drawing/2014/main" xmlns="" id="{2A8C7C56-D841-4853-B8B5-9B2D33428E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67FFDEA4-9447-4779-BF74-68337CF92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B2364-6CE1-4B66-840B-EDEE4F955222}" type="slidenum">
              <a:rPr lang="ru-RU" smtClean="0"/>
              <a:pPr/>
              <a:t>‹#›</a:t>
            </a:fld>
            <a:endParaRPr lang="ru-RU"/>
          </a:p>
        </p:txBody>
      </p:sp>
    </p:spTree>
    <p:extLst>
      <p:ext uri="{BB962C8B-B14F-4D97-AF65-F5344CB8AC3E}">
        <p14:creationId xmlns:p14="http://schemas.microsoft.com/office/powerpoint/2010/main" xmlns="" val="958447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41695F5D-EEE2-4A78-A62E-70D46EC1141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Прямоугольник 3">
            <a:extLst>
              <a:ext uri="{FF2B5EF4-FFF2-40B4-BE49-F238E27FC236}">
                <a16:creationId xmlns:a16="http://schemas.microsoft.com/office/drawing/2014/main" xmlns="" id="{0D641580-89CA-4CA7-8792-C6F948F28CC2}"/>
              </a:ext>
            </a:extLst>
          </p:cNvPr>
          <p:cNvSpPr/>
          <p:nvPr/>
        </p:nvSpPr>
        <p:spPr>
          <a:xfrm>
            <a:off x="194824" y="1056648"/>
            <a:ext cx="7926402" cy="923330"/>
          </a:xfrm>
          <a:prstGeom prst="rect">
            <a:avLst/>
          </a:prstGeom>
          <a:noFill/>
        </p:spPr>
        <p:txBody>
          <a:bodyPr wrap="none" lIns="91440" tIns="45720" rIns="91440" bIns="45720">
            <a:prstTxWarp prst="textCurveDown">
              <a:avLst/>
            </a:prstTxWarp>
            <a:spAutoFit/>
          </a:bodyPr>
          <a:lstStyle/>
          <a:p>
            <a:pPr algn="ctr"/>
            <a:r>
              <a:rPr lang="ru-RU" sz="5400" b="1" dirty="0">
                <a:ln w="22225">
                  <a:solidFill>
                    <a:srgbClr val="C00000"/>
                  </a:solidFill>
                  <a:prstDash val="solid"/>
                </a:ln>
                <a:solidFill>
                  <a:schemeClr val="accent2">
                    <a:lumMod val="40000"/>
                    <a:lumOff val="60000"/>
                  </a:schemeClr>
                </a:solidFill>
              </a:rPr>
              <a:t>Музыкальные</a:t>
            </a:r>
            <a:r>
              <a:rPr lang="ru-RU"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ru-RU" sz="5400" b="1" dirty="0">
                <a:ln w="22225">
                  <a:solidFill>
                    <a:srgbClr val="C00000"/>
                  </a:solidFill>
                  <a:prstDash val="solid"/>
                </a:ln>
                <a:solidFill>
                  <a:schemeClr val="accent2">
                    <a:lumMod val="40000"/>
                    <a:lumOff val="60000"/>
                  </a:schemeClr>
                </a:solidFill>
              </a:rPr>
              <a:t>странички</a:t>
            </a:r>
            <a:endParaRPr lang="ru-RU" sz="5400" b="1" cap="none" spc="0" dirty="0">
              <a:ln w="22225">
                <a:solidFill>
                  <a:srgbClr val="C00000"/>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TextBox 5">
            <a:extLst>
              <a:ext uri="{FF2B5EF4-FFF2-40B4-BE49-F238E27FC236}">
                <a16:creationId xmlns:a16="http://schemas.microsoft.com/office/drawing/2014/main" xmlns="" id="{D5F2B568-36AF-4202-8AA4-838AA181D89C}"/>
              </a:ext>
            </a:extLst>
          </p:cNvPr>
          <p:cNvSpPr txBox="1"/>
          <p:nvPr/>
        </p:nvSpPr>
        <p:spPr>
          <a:xfrm>
            <a:off x="583443" y="410317"/>
            <a:ext cx="6189258" cy="646331"/>
          </a:xfrm>
          <a:prstGeom prst="rect">
            <a:avLst/>
          </a:prstGeom>
          <a:noFill/>
        </p:spPr>
        <p:txBody>
          <a:bodyPr wrap="square">
            <a:spAutoFit/>
          </a:bodyPr>
          <a:lstStyle/>
          <a:p>
            <a:r>
              <a:rPr lang="ru-RU" sz="1800" b="1" i="1" dirty="0">
                <a:solidFill>
                  <a:srgbClr val="001F5F"/>
                </a:solidFill>
                <a:latin typeface="Times New Roman" panose="02020603050405020304" pitchFamily="18" charset="0"/>
              </a:rPr>
              <a:t>Газета для родителей, детей и педагогов МКДОУ д/с комбинированного вида №6</a:t>
            </a:r>
            <a:endParaRPr lang="ru-RU" dirty="0"/>
          </a:p>
        </p:txBody>
      </p:sp>
      <p:sp>
        <p:nvSpPr>
          <p:cNvPr id="8" name="TextBox 7">
            <a:extLst>
              <a:ext uri="{FF2B5EF4-FFF2-40B4-BE49-F238E27FC236}">
                <a16:creationId xmlns:a16="http://schemas.microsoft.com/office/drawing/2014/main" xmlns="" id="{4CF8032C-01F5-4E17-9FDD-458829C77543}"/>
              </a:ext>
            </a:extLst>
          </p:cNvPr>
          <p:cNvSpPr txBox="1"/>
          <p:nvPr/>
        </p:nvSpPr>
        <p:spPr>
          <a:xfrm>
            <a:off x="583443" y="1923368"/>
            <a:ext cx="7768989" cy="2954655"/>
          </a:xfrm>
          <a:prstGeom prst="rect">
            <a:avLst/>
          </a:prstGeom>
          <a:noFill/>
        </p:spPr>
        <p:txBody>
          <a:bodyPr wrap="square">
            <a:spAutoFit/>
          </a:bodyPr>
          <a:lstStyle/>
          <a:p>
            <a:r>
              <a:rPr lang="ru-RU" sz="2400" b="1" dirty="0">
                <a:solidFill>
                  <a:srgbClr val="00B050"/>
                </a:solidFill>
                <a:latin typeface="Comic Sans MS" panose="030F0702030302020204" pitchFamily="66" charset="0"/>
              </a:rPr>
              <a:t>Тема номера: «</a:t>
            </a:r>
            <a:r>
              <a:rPr lang="ru-RU" sz="2400" b="1" i="0" dirty="0">
                <a:solidFill>
                  <a:srgbClr val="00B050"/>
                </a:solidFill>
                <a:effectLst/>
                <a:latin typeface="Comic Sans MS" panose="030F0702030302020204" pitchFamily="66" charset="0"/>
              </a:rPr>
              <a:t>Утренники в жизни ребёнка»</a:t>
            </a:r>
          </a:p>
          <a:p>
            <a:r>
              <a:rPr lang="ru-RU" sz="2400" b="1" dirty="0">
                <a:solidFill>
                  <a:srgbClr val="002060"/>
                </a:solidFill>
                <a:latin typeface="Comic Sans MS" panose="030F0702030302020204" pitchFamily="66" charset="0"/>
              </a:rPr>
              <a:t>Рубрика «Что такое утренник в детском саду?"»</a:t>
            </a:r>
          </a:p>
          <a:p>
            <a:r>
              <a:rPr lang="ru-RU" sz="2400" b="1" dirty="0">
                <a:solidFill>
                  <a:srgbClr val="002060"/>
                </a:solidFill>
                <a:latin typeface="Comic Sans MS" panose="030F0702030302020204" pitchFamily="66" charset="0"/>
              </a:rPr>
              <a:t>Рубрика «Правила поведения родителей  на детском празднике»</a:t>
            </a:r>
            <a:endParaRPr lang="ru-RU" sz="2400" b="1" i="0" dirty="0">
              <a:solidFill>
                <a:srgbClr val="002060"/>
              </a:solidFill>
              <a:effectLst/>
              <a:latin typeface="Comic Sans MS" panose="030F0702030302020204" pitchFamily="66" charset="0"/>
            </a:endParaRPr>
          </a:p>
          <a:p>
            <a:r>
              <a:rPr lang="ru-RU" sz="2400" b="1" dirty="0">
                <a:solidFill>
                  <a:srgbClr val="002060"/>
                </a:solidFill>
                <a:latin typeface="Comic Sans MS" panose="030F0702030302020204" pitchFamily="66" charset="0"/>
              </a:rPr>
              <a:t>Рубрика «Как одеть ребёнка на утренник»</a:t>
            </a:r>
          </a:p>
          <a:p>
            <a:r>
              <a:rPr lang="ru-RU" sz="2400" b="1" dirty="0">
                <a:solidFill>
                  <a:srgbClr val="002060"/>
                </a:solidFill>
                <a:latin typeface="Comic Sans MS" panose="030F0702030302020204" pitchFamily="66" charset="0"/>
              </a:rPr>
              <a:t>Рубрика «Всем нам весело живется!»</a:t>
            </a:r>
            <a:endParaRPr lang="ru-RU" sz="2400" b="1" i="0" dirty="0">
              <a:solidFill>
                <a:srgbClr val="002060"/>
              </a:solidFill>
              <a:effectLst/>
              <a:latin typeface="Comic Sans MS" panose="030F0702030302020204" pitchFamily="66" charset="0"/>
            </a:endParaRPr>
          </a:p>
          <a:p>
            <a:endParaRPr lang="ru-RU" sz="2400" b="1" i="0" dirty="0">
              <a:solidFill>
                <a:srgbClr val="00B050"/>
              </a:solidFill>
              <a:effectLst/>
              <a:latin typeface="Comic Sans MS" panose="030F0702030302020204" pitchFamily="66" charset="0"/>
            </a:endParaRPr>
          </a:p>
          <a:p>
            <a:endParaRPr lang="ru-RU" sz="1800" b="1" dirty="0">
              <a:latin typeface="Times New Roman" panose="02020603050405020304" pitchFamily="18" charset="0"/>
            </a:endParaRPr>
          </a:p>
        </p:txBody>
      </p:sp>
      <p:sp>
        <p:nvSpPr>
          <p:cNvPr id="10" name="TextBox 9">
            <a:extLst>
              <a:ext uri="{FF2B5EF4-FFF2-40B4-BE49-F238E27FC236}">
                <a16:creationId xmlns:a16="http://schemas.microsoft.com/office/drawing/2014/main" xmlns="" id="{CA42D159-453A-4B1A-973A-194C2AC1A81D}"/>
              </a:ext>
            </a:extLst>
          </p:cNvPr>
          <p:cNvSpPr txBox="1"/>
          <p:nvPr/>
        </p:nvSpPr>
        <p:spPr>
          <a:xfrm>
            <a:off x="583443" y="6124517"/>
            <a:ext cx="6189258" cy="646331"/>
          </a:xfrm>
          <a:prstGeom prst="rect">
            <a:avLst/>
          </a:prstGeom>
          <a:noFill/>
        </p:spPr>
        <p:txBody>
          <a:bodyPr wrap="square">
            <a:spAutoFit/>
          </a:bodyPr>
          <a:lstStyle/>
          <a:p>
            <a:r>
              <a:rPr lang="ru-RU" sz="1800" u="sng" dirty="0">
                <a:solidFill>
                  <a:srgbClr val="FF0066"/>
                </a:solidFill>
                <a:latin typeface="Comic Sans MS" panose="030F0702030302020204" pitchFamily="66" charset="0"/>
              </a:rPr>
              <a:t>Выпуск 4</a:t>
            </a:r>
          </a:p>
          <a:p>
            <a:r>
              <a:rPr lang="ru-RU" sz="1800" u="sng" dirty="0">
                <a:solidFill>
                  <a:srgbClr val="FF0066"/>
                </a:solidFill>
                <a:latin typeface="Comic Sans MS" panose="030F0702030302020204" pitchFamily="66" charset="0"/>
              </a:rPr>
              <a:t>Июнь – август 2022</a:t>
            </a:r>
            <a:endParaRPr lang="ru-RU" dirty="0"/>
          </a:p>
        </p:txBody>
      </p:sp>
    </p:spTree>
    <p:extLst>
      <p:ext uri="{BB962C8B-B14F-4D97-AF65-F5344CB8AC3E}">
        <p14:creationId xmlns:p14="http://schemas.microsoft.com/office/powerpoint/2010/main" xmlns="" val="20106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882723E6-FA52-4CF0-BA70-D671AA6D733F}"/>
              </a:ext>
            </a:extLst>
          </p:cNvPr>
          <p:cNvSpPr txBox="1"/>
          <p:nvPr/>
        </p:nvSpPr>
        <p:spPr>
          <a:xfrm>
            <a:off x="242248" y="280118"/>
            <a:ext cx="11781429" cy="6063198"/>
          </a:xfrm>
          <a:prstGeom prst="rect">
            <a:avLst/>
          </a:prstGeom>
          <a:noFill/>
        </p:spPr>
        <p:txBody>
          <a:bodyPr wrap="square">
            <a:spAutoFit/>
          </a:bodyPr>
          <a:lstStyle/>
          <a:p>
            <a:pPr algn="l"/>
            <a:r>
              <a:rPr lang="ru-RU" sz="2800" b="1" dirty="0">
                <a:solidFill>
                  <a:srgbClr val="00B050"/>
                </a:solidFill>
                <a:latin typeface="Comic Sans MS" panose="030F0702030302020204" pitchFamily="66" charset="0"/>
              </a:rPr>
              <a:t>"Что такое утренник в детском саду?"</a:t>
            </a:r>
          </a:p>
          <a:p>
            <a:pPr algn="l"/>
            <a:r>
              <a:rPr lang="ru-RU" sz="2400" dirty="0">
                <a:solidFill>
                  <a:srgbClr val="FF3300"/>
                </a:solidFill>
                <a:latin typeface="Comic Sans MS" panose="030F0702030302020204" pitchFamily="66" charset="0"/>
              </a:rPr>
              <a:t>Утренник в детском саду — это мероприятие, обычно проходящее в первой половине дня, имеющее своей целью показать, чему научились дети за прошедший учебный период. В первую очередь - это праздник для ребенка. Мы стараемся сделать их яркими, красочными и веселыми.</a:t>
            </a:r>
          </a:p>
          <a:p>
            <a:pPr algn="l"/>
            <a:r>
              <a:rPr lang="ru-RU" sz="2400" dirty="0">
                <a:solidFill>
                  <a:srgbClr val="FF3300"/>
                </a:solidFill>
                <a:latin typeface="Comic Sans MS" panose="030F0702030302020204" pitchFamily="66" charset="0"/>
              </a:rPr>
              <a:t>По какому принципу определяется дата и время проведения утренника? Дата проведения утренника определяется в соответствии с планом мероприятий. Утренники всегда проводятся с утра, на то они и утренники. Исключение иногда делается для подготовительных групп. И, если есть возможность, по желанию родителей. По времени в первую очередь проводятся утренники у детей младшего дошкольного возраста, далее по возрастам.</a:t>
            </a:r>
          </a:p>
          <a:p>
            <a:pPr algn="l"/>
            <a:r>
              <a:rPr lang="ru-RU" sz="2400" dirty="0">
                <a:solidFill>
                  <a:srgbClr val="FF3300"/>
                </a:solidFill>
                <a:latin typeface="Comic Sans MS" panose="030F0702030302020204" pitchFamily="66" charset="0"/>
              </a:rPr>
              <a:t>Почему на одни утренники приглашают родителей, а на другие нет? Утренник — это одна из форм работы с детьми. Помимо утренников в детском саду проходят : развлечения, досуги, театрализованные представления, тематические занятия, спортивно-музыкальные досуги.</a:t>
            </a:r>
            <a:r>
              <a:rPr lang="ru-RU" sz="2400" dirty="0">
                <a:latin typeface="Comic Sans MS" panose="030F0702030302020204" pitchFamily="66" charset="0"/>
              </a:rPr>
              <a:t> </a:t>
            </a:r>
          </a:p>
        </p:txBody>
      </p:sp>
    </p:spTree>
    <p:extLst>
      <p:ext uri="{BB962C8B-B14F-4D97-AF65-F5344CB8AC3E}">
        <p14:creationId xmlns:p14="http://schemas.microsoft.com/office/powerpoint/2010/main" xmlns="" val="142422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22830"/>
            <a:ext cx="12192000" cy="6858000"/>
          </a:xfrm>
          <a:prstGeom prst="rect">
            <a:avLst/>
          </a:prstGeom>
        </p:spPr>
      </p:pic>
      <p:sp>
        <p:nvSpPr>
          <p:cNvPr id="4" name="TextBox 3">
            <a:extLst>
              <a:ext uri="{FF2B5EF4-FFF2-40B4-BE49-F238E27FC236}">
                <a16:creationId xmlns:a16="http://schemas.microsoft.com/office/drawing/2014/main" xmlns="" id="{B11C49AB-359F-45CB-8518-6615F7B31DAB}"/>
              </a:ext>
            </a:extLst>
          </p:cNvPr>
          <p:cNvSpPr txBox="1"/>
          <p:nvPr/>
        </p:nvSpPr>
        <p:spPr>
          <a:xfrm>
            <a:off x="327547" y="122830"/>
            <a:ext cx="11864453" cy="6340197"/>
          </a:xfrm>
          <a:prstGeom prst="rect">
            <a:avLst/>
          </a:prstGeom>
          <a:noFill/>
        </p:spPr>
        <p:txBody>
          <a:bodyPr wrap="square">
            <a:spAutoFit/>
          </a:bodyPr>
          <a:lstStyle/>
          <a:p>
            <a:pPr algn="ctr"/>
            <a:r>
              <a:rPr lang="ru-RU" sz="2800" b="1" i="1" u="sng" dirty="0">
                <a:solidFill>
                  <a:srgbClr val="C00000"/>
                </a:solidFill>
                <a:effectLst/>
                <a:latin typeface="Comic Sans MS" panose="030F0702030302020204" pitchFamily="66" charset="0"/>
              </a:rPr>
              <a:t>«Правила поведения родителей</a:t>
            </a:r>
            <a:r>
              <a:rPr lang="ru-RU" sz="2800" b="1" dirty="0">
                <a:solidFill>
                  <a:srgbClr val="000000"/>
                </a:solidFill>
                <a:latin typeface="Comic Sans MS" panose="030F0702030302020204" pitchFamily="66" charset="0"/>
              </a:rPr>
              <a:t>  </a:t>
            </a:r>
            <a:r>
              <a:rPr lang="ru-RU" sz="2800" b="1" i="1" u="sng" dirty="0">
                <a:solidFill>
                  <a:srgbClr val="C00000"/>
                </a:solidFill>
                <a:effectLst/>
                <a:latin typeface="Comic Sans MS" panose="030F0702030302020204" pitchFamily="66" charset="0"/>
              </a:rPr>
              <a:t>на детском празднике»</a:t>
            </a:r>
            <a:endParaRPr lang="ru-RU" sz="2800" b="1" i="0" dirty="0">
              <a:solidFill>
                <a:srgbClr val="000000"/>
              </a:solidFill>
              <a:effectLst/>
              <a:latin typeface="Comic Sans MS" panose="030F0702030302020204" pitchFamily="66" charset="0"/>
            </a:endParaRPr>
          </a:p>
          <a:p>
            <a:pPr algn="just"/>
            <a:endParaRPr lang="ru-RU" sz="1800" b="1" i="0" u="sng" dirty="0">
              <a:solidFill>
                <a:srgbClr val="365F91"/>
              </a:solidFill>
              <a:effectLst/>
              <a:latin typeface="Comic Sans MS" panose="030F0702030302020204" pitchFamily="66" charset="0"/>
            </a:endParaRPr>
          </a:p>
          <a:p>
            <a:pPr algn="just"/>
            <a:r>
              <a:rPr lang="ru-RU" sz="2000" b="1" i="0" u="sng" dirty="0">
                <a:solidFill>
                  <a:srgbClr val="365F91"/>
                </a:solidFill>
                <a:effectLst/>
                <a:latin typeface="Comic Sans MS" panose="030F0702030302020204" pitchFamily="66" charset="0"/>
              </a:rPr>
              <a:t>Дорогие мамы, папы, бабушки и дедушки!</a:t>
            </a:r>
            <a:endParaRPr lang="ru-RU" sz="2000" b="1" i="0" dirty="0">
              <a:solidFill>
                <a:srgbClr val="000000"/>
              </a:solidFill>
              <a:effectLst/>
              <a:latin typeface="Comic Sans MS" panose="030F0702030302020204" pitchFamily="66" charset="0"/>
            </a:endParaRPr>
          </a:p>
          <a:p>
            <a:pPr algn="just"/>
            <a:r>
              <a:rPr lang="ru-RU" sz="2000" b="1" i="0" u="none" strike="noStrike" dirty="0">
                <a:solidFill>
                  <a:srgbClr val="00B050"/>
                </a:solidFill>
                <a:effectLst/>
                <a:latin typeface="Comic Sans MS" panose="030F0702030302020204" pitchFamily="66" charset="0"/>
              </a:rPr>
              <a:t>Если ваш ребенок ходит в детский сад, то вас наверняка приглашают на утренники. И это замечательно, ведь вы сможете еще раз убедиться в том, какой ваш ребенок красивый, умный, талантливый, сообразительный! А чтобы и вы, и ребенок не испытали чувство разочарования после праздника, достаточно соблюдать несколько простых правил.</a:t>
            </a:r>
            <a:endParaRPr lang="ru-RU" sz="2000" b="1" i="0" dirty="0">
              <a:solidFill>
                <a:srgbClr val="00B050"/>
              </a:solidFill>
              <a:effectLst/>
              <a:latin typeface="Comic Sans MS" panose="030F0702030302020204" pitchFamily="66" charset="0"/>
            </a:endParaRPr>
          </a:p>
          <a:p>
            <a:pPr algn="just"/>
            <a:r>
              <a:rPr lang="ru-RU" sz="2000" b="1" i="0" u="none" strike="noStrike" dirty="0">
                <a:solidFill>
                  <a:srgbClr val="000000"/>
                </a:solidFill>
                <a:effectLst/>
                <a:latin typeface="Comic Sans MS" panose="030F0702030302020204" pitchFamily="66" charset="0"/>
              </a:rPr>
              <a:t> </a:t>
            </a:r>
            <a:endParaRPr lang="ru-RU" sz="2000" b="1" i="0" dirty="0">
              <a:solidFill>
                <a:srgbClr val="000000"/>
              </a:solidFill>
              <a:effectLst/>
              <a:latin typeface="Comic Sans MS" panose="030F0702030302020204" pitchFamily="66" charset="0"/>
            </a:endParaRPr>
          </a:p>
          <a:p>
            <a:pPr algn="just"/>
            <a:r>
              <a:rPr lang="ru-RU" sz="2000" b="1" i="0" u="sng" dirty="0">
                <a:solidFill>
                  <a:srgbClr val="365F91"/>
                </a:solidFill>
                <a:effectLst/>
                <a:latin typeface="Comic Sans MS" panose="030F0702030302020204" pitchFamily="66" charset="0"/>
              </a:rPr>
              <a:t>Готовьтесь к утреннику!!!</a:t>
            </a:r>
            <a:endParaRPr lang="ru-RU" sz="2000" b="1" i="0" dirty="0">
              <a:solidFill>
                <a:srgbClr val="000000"/>
              </a:solidFill>
              <a:effectLst/>
              <a:latin typeface="Comic Sans MS" panose="030F0702030302020204" pitchFamily="66" charset="0"/>
            </a:endParaRPr>
          </a:p>
          <a:p>
            <a:pPr algn="just"/>
            <a:r>
              <a:rPr lang="ru-RU" sz="2000" b="1" i="0" u="none" strike="noStrike" dirty="0">
                <a:solidFill>
                  <a:srgbClr val="000000"/>
                </a:solidFill>
                <a:effectLst/>
                <a:latin typeface="Comic Sans MS" panose="030F0702030302020204" pitchFamily="66" charset="0"/>
              </a:rPr>
              <a:t>     </a:t>
            </a:r>
            <a:r>
              <a:rPr lang="ru-RU" sz="2000" b="1" i="0" u="none" strike="noStrike" dirty="0">
                <a:solidFill>
                  <a:srgbClr val="00B050"/>
                </a:solidFill>
                <a:effectLst/>
                <a:latin typeface="Comic Sans MS" panose="030F0702030302020204" pitchFamily="66" charset="0"/>
              </a:rPr>
              <a:t>Если в детском саду вас попросили что-то приобрести для утренника или подготовить костюм для ребенка, не отказывайте (конечно, при условии, что выполнение просьбы не предполагает серьезных финансовых трат). Очень распространенной ошибкой родителей является то, что они рассматривают детский сад как некое предприятие сферы услуг, нечто вроде парикмахерской или химчистки, рассуждая при этом примерно так: «Мы вам сдали ребенка, вот и занимайтесь его воспитанием, а нам некогда, мы деньги зарабатываем». Это в корне неверно. Воспитание ребенка — процесс непрерывный и многогранный, и в нем должны принимать участие: как работники детского учреждения, так и родители. Воспитатель должен быть с вами в тандеме, двигаться в одном направлении. Тогда результаты ваших общих усилий будут заметны.</a:t>
            </a:r>
            <a:endParaRPr lang="ru-RU" sz="2000" b="1" i="0" dirty="0">
              <a:solidFill>
                <a:srgbClr val="00B050"/>
              </a:solidFill>
              <a:effectLst/>
              <a:latin typeface="Comic Sans MS" panose="030F0702030302020204" pitchFamily="66" charset="0"/>
            </a:endParaRPr>
          </a:p>
        </p:txBody>
      </p:sp>
    </p:spTree>
    <p:extLst>
      <p:ext uri="{BB962C8B-B14F-4D97-AF65-F5344CB8AC3E}">
        <p14:creationId xmlns:p14="http://schemas.microsoft.com/office/powerpoint/2010/main" xmlns="" val="4931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A14DA4A8-BCF9-42A9-99D3-E90E4A1991F0}"/>
              </a:ext>
            </a:extLst>
          </p:cNvPr>
          <p:cNvSpPr txBox="1"/>
          <p:nvPr/>
        </p:nvSpPr>
        <p:spPr>
          <a:xfrm>
            <a:off x="0" y="0"/>
            <a:ext cx="11973637" cy="6278642"/>
          </a:xfrm>
          <a:prstGeom prst="rect">
            <a:avLst/>
          </a:prstGeom>
          <a:noFill/>
        </p:spPr>
        <p:txBody>
          <a:bodyPr wrap="square">
            <a:spAutoFit/>
          </a:bodyPr>
          <a:lstStyle/>
          <a:p>
            <a:pPr algn="just"/>
            <a:r>
              <a:rPr lang="ru-RU" sz="2800" b="1" i="0" u="sng" dirty="0">
                <a:solidFill>
                  <a:srgbClr val="365F91"/>
                </a:solidFill>
                <a:effectLst/>
                <a:latin typeface="Comic Sans MS" panose="030F0702030302020204" pitchFamily="66" charset="0"/>
              </a:rPr>
              <a:t>Приходите на праздники в детский сад!!!</a:t>
            </a:r>
            <a:endParaRPr lang="ru-RU" sz="2800" b="1" i="0" dirty="0">
              <a:solidFill>
                <a:srgbClr val="000000"/>
              </a:solidFill>
              <a:effectLst/>
              <a:latin typeface="Comic Sans MS" panose="030F0702030302020204" pitchFamily="66" charset="0"/>
            </a:endParaRPr>
          </a:p>
          <a:p>
            <a:pPr algn="just"/>
            <a:r>
              <a:rPr lang="ru-RU" sz="2000" b="1" i="0" u="none" strike="noStrike" dirty="0">
                <a:solidFill>
                  <a:srgbClr val="000000"/>
                </a:solidFill>
                <a:effectLst/>
                <a:latin typeface="Comic Sans MS" panose="030F0702030302020204" pitchFamily="66" charset="0"/>
              </a:rPr>
              <a:t>  </a:t>
            </a:r>
            <a:r>
              <a:rPr lang="ru-RU" sz="2000" b="1" i="0" u="none" strike="noStrike" dirty="0">
                <a:solidFill>
                  <a:srgbClr val="00B050"/>
                </a:solidFill>
                <a:effectLst/>
                <a:latin typeface="Comic Sans MS" panose="030F0702030302020204" pitchFamily="66" charset="0"/>
              </a:rPr>
              <a:t>  </a:t>
            </a:r>
            <a:r>
              <a:rPr lang="ru-RU" b="1" i="0" u="none" strike="noStrike" dirty="0">
                <a:solidFill>
                  <a:srgbClr val="00B050"/>
                </a:solidFill>
                <a:effectLst/>
                <a:latin typeface="Comic Sans MS" panose="030F0702030302020204" pitchFamily="66" charset="0"/>
              </a:rPr>
              <a:t> Понятно, что вы очень заняты. Но ваш приход крайне важен для вашего ребенка! Ведь он хочет, чтобы именно вы оценили его успехи, именно вы слушали, как он читает стихи и поет. Ребенок не всегда чувствует себя артистом и получает удовольствие от самого выступления перед публикой, как такового. Для него принципиально отличается выступление перед зрителями «вообще» и выступление перед зрителями, среди которых есть родной и любимый человек. Если все же никто из членов семьи не может пойти на праздник, то обязательно честно предупредите об этом ребенка, ни в коем случае не обнадеживайте его и не обманывайте. Возможно, кто-то из родителей будет снимать утренник на видеокамеру — попросите потом копию записи, ведь в наш век цифровых технологий и Интернета это сделать очень просто. И последующий семейный просмотр записи утренника сможет стать компромиссным решением этого вопроса.</a:t>
            </a:r>
            <a:endParaRPr lang="ru-RU" b="1" i="0" dirty="0">
              <a:solidFill>
                <a:srgbClr val="00B050"/>
              </a:solidFill>
              <a:effectLst/>
              <a:latin typeface="Comic Sans MS" panose="030F0702030302020204" pitchFamily="66" charset="0"/>
            </a:endParaRPr>
          </a:p>
          <a:p>
            <a:pPr algn="just"/>
            <a:r>
              <a:rPr lang="ru-RU" sz="2800" b="1" i="0" u="sng" dirty="0">
                <a:solidFill>
                  <a:srgbClr val="365F91"/>
                </a:solidFill>
                <a:effectLst/>
                <a:latin typeface="Comic Sans MS" panose="030F0702030302020204" pitchFamily="66" charset="0"/>
              </a:rPr>
              <a:t>Не обесценивайте старания вашего ребенка!!!</a:t>
            </a:r>
            <a:endParaRPr lang="ru-RU" sz="2800" b="1" i="0" dirty="0">
              <a:solidFill>
                <a:srgbClr val="000000"/>
              </a:solidFill>
              <a:effectLst/>
              <a:latin typeface="Comic Sans MS" panose="030F0702030302020204" pitchFamily="66" charset="0"/>
            </a:endParaRPr>
          </a:p>
          <a:p>
            <a:pPr algn="just"/>
            <a:r>
              <a:rPr lang="ru-RU" sz="2000" b="1" i="0" u="none" strike="noStrike" dirty="0">
                <a:solidFill>
                  <a:srgbClr val="000000"/>
                </a:solidFill>
                <a:effectLst/>
                <a:latin typeface="Comic Sans MS" panose="030F0702030302020204" pitchFamily="66" charset="0"/>
              </a:rPr>
              <a:t>    </a:t>
            </a:r>
            <a:r>
              <a:rPr lang="ru-RU" b="1" i="0" u="none" strike="noStrike" dirty="0">
                <a:solidFill>
                  <a:srgbClr val="00B050"/>
                </a:solidFill>
                <a:effectLst/>
                <a:latin typeface="Comic Sans MS" panose="030F0702030302020204" pitchFamily="66" charset="0"/>
              </a:rPr>
              <a:t>Для ребенка утренник — это серьезное событие, очень ответственное. Он долго готовился, репетировал. И он, конечно же, волнуется! Поддержите его, скажите, что вы им гордитесь. Пусть он во время выступления что-то забыл или перепутал, не придавайте этому внимания и уж ни в коем случае не устраивайте «разбор полетов» и не сравнивайте своего ребенка с Машей, Сашей или Мишей. Ваш ребенок — самый лучший и самый талантливый! И он должен понимать, что вы думаете именно так, и никак иначе. </a:t>
            </a:r>
            <a:endParaRPr lang="ru-RU" b="1" i="0" dirty="0">
              <a:solidFill>
                <a:srgbClr val="00B050"/>
              </a:solidFill>
              <a:effectLst/>
              <a:latin typeface="Comic Sans MS" panose="030F0702030302020204" pitchFamily="66" charset="0"/>
            </a:endParaRPr>
          </a:p>
          <a:p>
            <a:pPr algn="just"/>
            <a:r>
              <a:rPr lang="ru-RU" b="1" i="0" u="none" strike="noStrike" dirty="0">
                <a:solidFill>
                  <a:srgbClr val="00B050"/>
                </a:solidFill>
                <a:effectLst/>
                <a:latin typeface="Comic Sans MS" panose="030F0702030302020204" pitchFamily="66" charset="0"/>
              </a:rPr>
              <a:t> Также не стоит передергивать ситуацию в другую сторону и активно восторгаться своим ребенком, при этом принижая способности и умения других детей. Все дети талантливы и способны, только каждый — по-своему.</a:t>
            </a:r>
            <a:endParaRPr lang="ru-RU" b="1" i="0" dirty="0">
              <a:solidFill>
                <a:srgbClr val="00B050"/>
              </a:solidFill>
              <a:effectLst/>
              <a:latin typeface="Comic Sans MS" panose="030F0702030302020204" pitchFamily="66" charset="0"/>
            </a:endParaRPr>
          </a:p>
        </p:txBody>
      </p:sp>
    </p:spTree>
    <p:extLst>
      <p:ext uri="{BB962C8B-B14F-4D97-AF65-F5344CB8AC3E}">
        <p14:creationId xmlns:p14="http://schemas.microsoft.com/office/powerpoint/2010/main" xmlns="" val="168266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7161"/>
            <a:ext cx="12192000" cy="6858000"/>
          </a:xfrm>
          <a:prstGeom prst="rect">
            <a:avLst/>
          </a:prstGeom>
        </p:spPr>
      </p:pic>
      <p:sp>
        <p:nvSpPr>
          <p:cNvPr id="4" name="TextBox 3">
            <a:extLst>
              <a:ext uri="{FF2B5EF4-FFF2-40B4-BE49-F238E27FC236}">
                <a16:creationId xmlns:a16="http://schemas.microsoft.com/office/drawing/2014/main" xmlns="" id="{4204EAAB-3402-4007-A947-EF1E12520FF7}"/>
              </a:ext>
            </a:extLst>
          </p:cNvPr>
          <p:cNvSpPr txBox="1"/>
          <p:nvPr/>
        </p:nvSpPr>
        <p:spPr>
          <a:xfrm>
            <a:off x="160361" y="187616"/>
            <a:ext cx="11890611" cy="5386090"/>
          </a:xfrm>
          <a:prstGeom prst="rect">
            <a:avLst/>
          </a:prstGeom>
          <a:noFill/>
        </p:spPr>
        <p:txBody>
          <a:bodyPr wrap="square">
            <a:spAutoFit/>
          </a:bodyPr>
          <a:lstStyle/>
          <a:p>
            <a:pPr algn="just"/>
            <a:r>
              <a:rPr lang="ru-RU" sz="2800" b="1" i="0" u="sng" dirty="0">
                <a:solidFill>
                  <a:srgbClr val="365F91"/>
                </a:solidFill>
                <a:effectLst/>
                <a:latin typeface="Comic Sans MS" panose="030F0702030302020204" pitchFamily="66" charset="0"/>
              </a:rPr>
              <a:t>Придерживайтесь правил!!!</a:t>
            </a:r>
            <a:endParaRPr lang="ru-RU" sz="2800" b="0" i="0" dirty="0">
              <a:solidFill>
                <a:srgbClr val="000000"/>
              </a:solidFill>
              <a:effectLst/>
              <a:latin typeface="Comic Sans MS" panose="030F0702030302020204" pitchFamily="66" charset="0"/>
            </a:endParaRPr>
          </a:p>
          <a:p>
            <a:pPr algn="just"/>
            <a:r>
              <a:rPr lang="ru-RU" sz="2400" b="0" i="0" u="none" strike="noStrike" dirty="0">
                <a:solidFill>
                  <a:srgbClr val="000000"/>
                </a:solidFill>
                <a:effectLst/>
                <a:latin typeface="Comic Sans MS" panose="030F0702030302020204" pitchFamily="66" charset="0"/>
              </a:rPr>
              <a:t>    </a:t>
            </a:r>
            <a:r>
              <a:rPr lang="ru-RU" sz="2400" b="1" i="0" u="none" strike="noStrike" dirty="0">
                <a:solidFill>
                  <a:srgbClr val="00B050"/>
                </a:solidFill>
                <a:effectLst/>
                <a:latin typeface="Comic Sans MS" panose="030F0702030302020204" pitchFamily="66" charset="0"/>
              </a:rPr>
              <a:t>Детский сад — это учреждение с определенными правилами. Вас могут попросить надеть бахилы, снять верхнюю одежду. Это делается для удобства и поддержания чистоты. Приходите на праздник вовремя. Не заставляйте Вас ждать и задерживать общий праздник. </a:t>
            </a:r>
            <a:endParaRPr lang="ru-RU" sz="2400" b="1" i="0" dirty="0">
              <a:solidFill>
                <a:srgbClr val="00B050"/>
              </a:solidFill>
              <a:effectLst/>
              <a:latin typeface="Comic Sans MS" panose="030F0702030302020204" pitchFamily="66" charset="0"/>
            </a:endParaRPr>
          </a:p>
          <a:p>
            <a:pPr algn="just"/>
            <a:r>
              <a:rPr lang="ru-RU" sz="2400" b="1" i="0" u="none" strike="noStrike" dirty="0">
                <a:solidFill>
                  <a:srgbClr val="00B050"/>
                </a:solidFill>
                <a:effectLst/>
                <a:latin typeface="Comic Sans MS" panose="030F0702030302020204" pitchFamily="66" charset="0"/>
              </a:rPr>
              <a:t> Постарайтесь не нарушать правила детского сада, тем более, что это совсем несложно.</a:t>
            </a:r>
            <a:endParaRPr lang="ru-RU" sz="2400" b="1" i="0" dirty="0">
              <a:solidFill>
                <a:srgbClr val="00B050"/>
              </a:solidFill>
              <a:effectLst/>
              <a:latin typeface="Comic Sans MS" panose="030F0702030302020204" pitchFamily="66" charset="0"/>
            </a:endParaRPr>
          </a:p>
          <a:p>
            <a:pPr algn="just"/>
            <a:r>
              <a:rPr lang="ru-RU" sz="2800" b="1" i="0" u="sng" dirty="0">
                <a:solidFill>
                  <a:srgbClr val="365F91"/>
                </a:solidFill>
                <a:effectLst/>
                <a:latin typeface="Comic Sans MS" panose="030F0702030302020204" pitchFamily="66" charset="0"/>
              </a:rPr>
              <a:t>Участвуйте в празднике!!!</a:t>
            </a:r>
            <a:endParaRPr lang="ru-RU" sz="2800" b="0" i="0" dirty="0">
              <a:solidFill>
                <a:srgbClr val="000000"/>
              </a:solidFill>
              <a:effectLst/>
              <a:latin typeface="Comic Sans MS" panose="030F0702030302020204" pitchFamily="66" charset="0"/>
            </a:endParaRPr>
          </a:p>
          <a:p>
            <a:pPr algn="just"/>
            <a:r>
              <a:rPr lang="ru-RU" sz="2400" b="1" i="0" u="none" strike="noStrike" dirty="0">
                <a:solidFill>
                  <a:srgbClr val="00B050"/>
                </a:solidFill>
                <a:effectLst/>
                <a:latin typeface="Comic Sans MS" panose="030F0702030302020204" pitchFamily="66" charset="0"/>
              </a:rPr>
              <a:t>Очень часто сценарии детских утренников предполагают интерактивность. Детям и родителям предлагают конкурсы, задания, совместные игры. Не отказывайтесь от участия! Вашему ребенку будет очень приятно, да и вы, скорее всего, получите удовольствие, ненадолго «впав в детство». </a:t>
            </a:r>
            <a:endParaRPr lang="ru-RU" sz="2400" b="1" i="0" dirty="0">
              <a:solidFill>
                <a:srgbClr val="00B050"/>
              </a:solidFill>
              <a:effectLst/>
              <a:latin typeface="Comic Sans MS" panose="030F0702030302020204" pitchFamily="66" charset="0"/>
            </a:endParaRPr>
          </a:p>
          <a:p>
            <a:pPr algn="just"/>
            <a:r>
              <a:rPr lang="ru-RU" sz="2400" b="1" i="0" u="none" strike="noStrike" dirty="0">
                <a:solidFill>
                  <a:srgbClr val="00B050"/>
                </a:solidFill>
                <a:effectLst/>
                <a:latin typeface="Comic Sans MS" panose="030F0702030302020204" pitchFamily="66" charset="0"/>
              </a:rPr>
              <a:t>Вот, пожалуй, и все. Желаем вам и вашим детям интересного праздника и хорошего настроения!</a:t>
            </a:r>
            <a:endParaRPr lang="ru-RU" sz="2400" b="1" i="0" dirty="0">
              <a:solidFill>
                <a:srgbClr val="00B050"/>
              </a:solidFill>
              <a:effectLst/>
              <a:latin typeface="Comic Sans MS" panose="030F0702030302020204" pitchFamily="66" charset="0"/>
            </a:endParaRPr>
          </a:p>
        </p:txBody>
      </p:sp>
    </p:spTree>
    <p:extLst>
      <p:ext uri="{BB962C8B-B14F-4D97-AF65-F5344CB8AC3E}">
        <p14:creationId xmlns:p14="http://schemas.microsoft.com/office/powerpoint/2010/main" xmlns="" val="364011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FBA13B7F-EF67-434A-8383-C9E891916B7E}"/>
              </a:ext>
            </a:extLst>
          </p:cNvPr>
          <p:cNvSpPr txBox="1"/>
          <p:nvPr/>
        </p:nvSpPr>
        <p:spPr>
          <a:xfrm>
            <a:off x="723330" y="423953"/>
            <a:ext cx="11468669" cy="6463308"/>
          </a:xfrm>
          <a:prstGeom prst="rect">
            <a:avLst/>
          </a:prstGeom>
          <a:noFill/>
        </p:spPr>
        <p:txBody>
          <a:bodyPr wrap="square">
            <a:spAutoFit/>
          </a:bodyPr>
          <a:lstStyle/>
          <a:p>
            <a:pPr algn="ctr"/>
            <a:r>
              <a:rPr lang="en-US" sz="2800" b="1" u="sng" dirty="0">
                <a:solidFill>
                  <a:srgbClr val="002060"/>
                </a:solidFill>
                <a:latin typeface="Comic Sans MS" panose="030F0702030302020204" pitchFamily="66" charset="0"/>
              </a:rPr>
              <a:t>«</a:t>
            </a:r>
            <a:r>
              <a:rPr lang="ru-RU" sz="2800" b="1" u="sng" dirty="0">
                <a:solidFill>
                  <a:srgbClr val="002060"/>
                </a:solidFill>
                <a:latin typeface="Comic Sans MS" panose="030F0702030302020204" pitchFamily="66" charset="0"/>
              </a:rPr>
              <a:t>Как одеть ребёнка на утренник</a:t>
            </a:r>
            <a:r>
              <a:rPr lang="en-US" sz="2800" b="1" u="sng" dirty="0">
                <a:solidFill>
                  <a:srgbClr val="002060"/>
                </a:solidFill>
                <a:latin typeface="Comic Sans MS" panose="030F0702030302020204" pitchFamily="66" charset="0"/>
              </a:rPr>
              <a:t>»</a:t>
            </a:r>
          </a:p>
          <a:p>
            <a:r>
              <a:rPr lang="ru-RU" sz="2400" b="1" i="1" dirty="0">
                <a:solidFill>
                  <a:srgbClr val="C00000"/>
                </a:solidFill>
                <a:latin typeface="Comic Sans MS" panose="030F0702030302020204" pitchFamily="66" charset="0"/>
              </a:rPr>
              <a:t>Дорогие родители, очень внимательно подходите к выбору праздничной </a:t>
            </a:r>
          </a:p>
          <a:p>
            <a:r>
              <a:rPr lang="ru-RU" sz="2400" b="1" i="1" dirty="0">
                <a:solidFill>
                  <a:srgbClr val="C00000"/>
                </a:solidFill>
                <a:latin typeface="Comic Sans MS" panose="030F0702030302020204" pitchFamily="66" charset="0"/>
              </a:rPr>
              <a:t>одежды и обуви для вашего ребёнка к утреннику!</a:t>
            </a:r>
            <a:endParaRPr lang="ru-RU" sz="2400" b="0" i="0" dirty="0">
              <a:solidFill>
                <a:srgbClr val="C00000"/>
              </a:solidFill>
              <a:latin typeface="Comic Sans MS" panose="030F0702030302020204" pitchFamily="66" charset="0"/>
            </a:endParaRPr>
          </a:p>
          <a:p>
            <a:pPr>
              <a:buFont typeface="Symbol" panose="05050102010706020507" pitchFamily="18" charset="2"/>
              <a:buChar char="·"/>
            </a:pPr>
            <a:endParaRPr lang="en-US" sz="2400" b="0" i="1" dirty="0">
              <a:solidFill>
                <a:srgbClr val="C00000"/>
              </a:solidFill>
              <a:latin typeface="Comic Sans MS" panose="030F0702030302020204" pitchFamily="66" charset="0"/>
            </a:endParaRPr>
          </a:p>
          <a:p>
            <a:r>
              <a:rPr lang="en-US" sz="2400" b="0" i="1" dirty="0">
                <a:solidFill>
                  <a:srgbClr val="C00000"/>
                </a:solidFill>
                <a:latin typeface="Comic Sans MS" panose="030F0702030302020204" pitchFamily="66" charset="0"/>
              </a:rPr>
              <a:t>   </a:t>
            </a:r>
            <a:r>
              <a:rPr lang="ru-RU" sz="2400" b="0" i="1" dirty="0">
                <a:solidFill>
                  <a:srgbClr val="C00000"/>
                </a:solidFill>
                <a:latin typeface="Comic Sans MS" panose="030F0702030302020204" pitchFamily="66" charset="0"/>
              </a:rPr>
              <a:t>Одежда должна быть удобной и прочной. Выбирая костюм нужно отдавать предпочтение таким, которые имеют минимум завязок, так как они имеют свойство развязываться в самый неподходящий момент. Костюм не должен быть очень теплым, чтобы ребенку не было жарко. Головные уборы и маски не должны закрывать глаза и лицо. Ребенок должен дышать свободно.</a:t>
            </a:r>
          </a:p>
          <a:p>
            <a:pPr>
              <a:buFont typeface="Symbol" panose="05050102010706020507" pitchFamily="18" charset="2"/>
              <a:buChar char="·"/>
            </a:pPr>
            <a:endParaRPr lang="en-US" sz="2400" b="0" i="1" dirty="0">
              <a:solidFill>
                <a:srgbClr val="C00000"/>
              </a:solidFill>
              <a:latin typeface="Comic Sans MS" panose="030F0702030302020204" pitchFamily="66" charset="0"/>
            </a:endParaRPr>
          </a:p>
          <a:p>
            <a:r>
              <a:rPr lang="ru-RU" sz="2400" b="0" i="1" dirty="0">
                <a:solidFill>
                  <a:srgbClr val="C00000"/>
                </a:solidFill>
                <a:latin typeface="Comic Sans MS" panose="030F0702030302020204" pitchFamily="66" charset="0"/>
              </a:rPr>
              <a:t>Обувь, которая предпочтительна для всех детей на празднике – это чешки. Именно эта обувь безопаснее всего при активных движениях ребенка на празднике, а так же наиболее удобна для танцев и игр. Но если все же не чешки, то сандалии должны быть удобными, прочными в опрятном состоянии. Ремешки должны быть исправны и застегиваться.</a:t>
            </a:r>
          </a:p>
          <a:p>
            <a:pPr algn="ctr">
              <a:buFont typeface="Symbol" panose="05050102010706020507" pitchFamily="18" charset="2"/>
              <a:buChar char="·"/>
            </a:pPr>
            <a:endParaRPr lang="en-US" sz="1400" b="0" i="1" u="sng" dirty="0">
              <a:solidFill>
                <a:srgbClr val="0070C0"/>
              </a:solidFill>
              <a:latin typeface="Gill Sans Nova Cond Ultra Bold" panose="020B0B04020104020203" pitchFamily="34" charset="0"/>
            </a:endParaRPr>
          </a:p>
          <a:p>
            <a:endParaRPr lang="en-US" sz="1200" b="0" i="0" u="sng"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113351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E4371D65-D7CF-4DAB-9158-96E52AB96FF0}"/>
              </a:ext>
            </a:extLst>
          </p:cNvPr>
          <p:cNvSpPr txBox="1"/>
          <p:nvPr/>
        </p:nvSpPr>
        <p:spPr>
          <a:xfrm>
            <a:off x="279778" y="108763"/>
            <a:ext cx="11912222" cy="6463308"/>
          </a:xfrm>
          <a:prstGeom prst="rect">
            <a:avLst/>
          </a:prstGeom>
          <a:noFill/>
        </p:spPr>
        <p:txBody>
          <a:bodyPr wrap="square">
            <a:spAutoFit/>
          </a:bodyPr>
          <a:lstStyle/>
          <a:p>
            <a:r>
              <a:rPr lang="ru-RU" sz="2300" dirty="0">
                <a:solidFill>
                  <a:srgbClr val="C00000"/>
                </a:solidFill>
                <a:latin typeface="Comic Sans MS" panose="030F0702030302020204" pitchFamily="66" charset="0"/>
              </a:rPr>
              <a:t>И не забудьте про аксессуары, ведь они тоже важны для создания образа, даже детского. </a:t>
            </a:r>
          </a:p>
          <a:p>
            <a:r>
              <a:rPr lang="ru-RU" sz="2300" dirty="0">
                <a:solidFill>
                  <a:srgbClr val="C00000"/>
                </a:solidFill>
                <a:latin typeface="Comic Sans MS" panose="030F0702030302020204" pitchFamily="66" charset="0"/>
              </a:rPr>
              <a:t>Сумочки – мешочки для самых маленьких и модные клатчи со стразами для  девочек </a:t>
            </a:r>
            <a:r>
              <a:rPr lang="ru-RU" sz="2300" dirty="0" err="1">
                <a:solidFill>
                  <a:srgbClr val="C00000"/>
                </a:solidFill>
                <a:latin typeface="Comic Sans MS" panose="030F0702030302020204" pitchFamily="66" charset="0"/>
              </a:rPr>
              <a:t>страшего</a:t>
            </a:r>
            <a:r>
              <a:rPr lang="ru-RU" sz="2300" dirty="0">
                <a:solidFill>
                  <a:srgbClr val="C00000"/>
                </a:solidFill>
                <a:latin typeface="Comic Sans MS" panose="030F0702030302020204" pitchFamily="66" charset="0"/>
              </a:rPr>
              <a:t> дошкольного возраста. Украшения должны нести свою основную функцию – украшать!  Никаких тяжеловесных и крупных деталей. А для мальчиков, пожалуй, только галстук сможет  сделать стильный акцент на выбранном вами образе.</a:t>
            </a:r>
            <a:endParaRPr lang="en-US" sz="2300" dirty="0">
              <a:solidFill>
                <a:srgbClr val="C00000"/>
              </a:solidFill>
              <a:latin typeface="Comic Sans MS" panose="030F0702030302020204" pitchFamily="66" charset="0"/>
            </a:endParaRPr>
          </a:p>
          <a:p>
            <a:r>
              <a:rPr lang="ru-RU" sz="2300" dirty="0">
                <a:solidFill>
                  <a:srgbClr val="C00000"/>
                </a:solidFill>
                <a:latin typeface="Comic Sans MS" panose="030F0702030302020204" pitchFamily="66" charset="0"/>
              </a:rPr>
              <a:t>Хорошо, если рукава костюма будут короткими, тогда вашему ребёнку не будет жарко.</a:t>
            </a:r>
          </a:p>
          <a:p>
            <a:r>
              <a:rPr lang="ru-RU" sz="2300" dirty="0">
                <a:solidFill>
                  <a:srgbClr val="C00000"/>
                </a:solidFill>
                <a:latin typeface="Comic Sans MS" panose="030F0702030302020204" pitchFamily="66" charset="0"/>
              </a:rPr>
              <a:t>У мальчиков не должны быть слишком тугие брюки, сковывающие движения.</a:t>
            </a:r>
          </a:p>
          <a:p>
            <a:r>
              <a:rPr lang="ru-RU" sz="2300" dirty="0">
                <a:solidFill>
                  <a:srgbClr val="C00000"/>
                </a:solidFill>
                <a:latin typeface="Comic Sans MS" panose="030F0702030302020204" pitchFamily="66" charset="0"/>
              </a:rPr>
              <a:t>В наряде у девочек избегайте тугих застежек, не допустимы кольца и обручи на платьях в них </a:t>
            </a:r>
          </a:p>
          <a:p>
            <a:r>
              <a:rPr lang="ru-RU" sz="2300" dirty="0">
                <a:solidFill>
                  <a:srgbClr val="C00000"/>
                </a:solidFill>
                <a:latin typeface="Comic Sans MS" panose="030F0702030302020204" pitchFamily="66" charset="0"/>
              </a:rPr>
              <a:t>не комфортно сидеть на стуле, не рекомендуется надевать слишком длинные платья, в которых </a:t>
            </a:r>
          </a:p>
          <a:p>
            <a:r>
              <a:rPr lang="ru-RU" sz="2300" dirty="0">
                <a:solidFill>
                  <a:srgbClr val="C00000"/>
                </a:solidFill>
                <a:latin typeface="Comic Sans MS" panose="030F0702030302020204" pitchFamily="66" charset="0"/>
              </a:rPr>
              <a:t>они запутываются, и им сложно будет передвигаться по залу.</a:t>
            </a:r>
          </a:p>
          <a:p>
            <a:r>
              <a:rPr lang="ru-RU" sz="2300" dirty="0">
                <a:solidFill>
                  <a:srgbClr val="C00000"/>
                </a:solidFill>
                <a:latin typeface="Comic Sans MS" panose="030F0702030302020204" pitchFamily="66" charset="0"/>
              </a:rPr>
              <a:t>Просим родителей внимательно отнестись к выбору наряда для своего ребенка. </a:t>
            </a:r>
          </a:p>
          <a:p>
            <a:r>
              <a:rPr lang="ru-RU" sz="2300" dirty="0">
                <a:solidFill>
                  <a:srgbClr val="C00000"/>
                </a:solidFill>
                <a:latin typeface="Comic Sans MS" panose="030F0702030302020204" pitchFamily="66" charset="0"/>
              </a:rPr>
              <a:t>Детские впечатления будут еще радостнее, если ничто не омрачит праздничный день в детском саду.</a:t>
            </a:r>
          </a:p>
        </p:txBody>
      </p:sp>
    </p:spTree>
    <p:extLst>
      <p:ext uri="{BB962C8B-B14F-4D97-AF65-F5344CB8AC3E}">
        <p14:creationId xmlns:p14="http://schemas.microsoft.com/office/powerpoint/2010/main" xmlns="" val="2127182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31801"/>
            <a:ext cx="12192000" cy="6858000"/>
          </a:xfrm>
          <a:prstGeom prst="rect">
            <a:avLst/>
          </a:prstGeom>
        </p:spPr>
      </p:pic>
      <p:sp>
        <p:nvSpPr>
          <p:cNvPr id="4" name="TextBox 3">
            <a:extLst>
              <a:ext uri="{FF2B5EF4-FFF2-40B4-BE49-F238E27FC236}">
                <a16:creationId xmlns:a16="http://schemas.microsoft.com/office/drawing/2014/main" xmlns="" id="{36C8D9A0-FE6A-4086-A771-97AA4E74C274}"/>
              </a:ext>
            </a:extLst>
          </p:cNvPr>
          <p:cNvSpPr txBox="1"/>
          <p:nvPr/>
        </p:nvSpPr>
        <p:spPr>
          <a:xfrm>
            <a:off x="419669" y="299829"/>
            <a:ext cx="6189258" cy="461665"/>
          </a:xfrm>
          <a:prstGeom prst="rect">
            <a:avLst/>
          </a:prstGeom>
          <a:noFill/>
        </p:spPr>
        <p:txBody>
          <a:bodyPr wrap="square">
            <a:spAutoFit/>
          </a:bodyPr>
          <a:lstStyle/>
          <a:p>
            <a:r>
              <a:rPr lang="ru-RU" sz="2400" b="1" dirty="0">
                <a:solidFill>
                  <a:srgbClr val="002060"/>
                </a:solidFill>
                <a:latin typeface="Comic Sans MS" panose="030F0702030302020204" pitchFamily="66" charset="0"/>
              </a:rPr>
              <a:t>Всем нам весело живется</a:t>
            </a:r>
            <a:r>
              <a:rPr lang="ru-RU" sz="1800" b="1" dirty="0">
                <a:solidFill>
                  <a:srgbClr val="002060"/>
                </a:solidFill>
                <a:latin typeface="Comic Sans MS" panose="030F0702030302020204" pitchFamily="66" charset="0"/>
              </a:rPr>
              <a:t>!</a:t>
            </a:r>
            <a:endParaRPr lang="ru-RU" dirty="0"/>
          </a:p>
        </p:txBody>
      </p:sp>
      <p:sp>
        <p:nvSpPr>
          <p:cNvPr id="6" name="TextBox 5">
            <a:extLst>
              <a:ext uri="{FF2B5EF4-FFF2-40B4-BE49-F238E27FC236}">
                <a16:creationId xmlns:a16="http://schemas.microsoft.com/office/drawing/2014/main" xmlns="" id="{ECC50199-3F27-49C0-BCCF-C70999151B04}"/>
              </a:ext>
            </a:extLst>
          </p:cNvPr>
          <p:cNvSpPr txBox="1"/>
          <p:nvPr/>
        </p:nvSpPr>
        <p:spPr>
          <a:xfrm>
            <a:off x="419669" y="744644"/>
            <a:ext cx="11644952" cy="1785104"/>
          </a:xfrm>
          <a:prstGeom prst="rect">
            <a:avLst/>
          </a:prstGeom>
          <a:noFill/>
        </p:spPr>
        <p:txBody>
          <a:bodyPr wrap="square">
            <a:spAutoFit/>
          </a:bodyPr>
          <a:lstStyle/>
          <a:p>
            <a:pPr algn="l"/>
            <a:r>
              <a:rPr lang="ru-RU" sz="2000" b="1" i="0" dirty="0">
                <a:solidFill>
                  <a:srgbClr val="FF3300"/>
                </a:solidFill>
                <a:effectLst/>
                <a:latin typeface="Comic Sans MS" panose="030F0702030302020204" pitchFamily="66" charset="0"/>
              </a:rPr>
              <a:t>Добрая страна детства</a:t>
            </a:r>
          </a:p>
          <a:p>
            <a:pPr algn="l"/>
            <a:r>
              <a:rPr lang="ru-RU" b="1" i="0" dirty="0">
                <a:solidFill>
                  <a:srgbClr val="F523D7"/>
                </a:solidFill>
                <a:effectLst/>
                <a:latin typeface="Comic Sans MS" panose="030F0702030302020204" pitchFamily="66" charset="0"/>
              </a:rPr>
              <a:t>Детство навсегда останется самой счастливой и беззаботной порой для многих из нас.  В первый день лета отмечается международный праздник – День защиты детей. Радостно, звонко, тепло и красочно прошёл главный праздник детства в нашем детском саду. Все педагоги старались сделать так, чтобы этот праздник надолго запомнился детям. Мы постарались в этот день создать праздничную атмосферу и порадовать детей весёлыми играми, песнями, танцами</a:t>
            </a:r>
            <a:r>
              <a:rPr lang="ru-RU" b="1" i="0" dirty="0">
                <a:solidFill>
                  <a:srgbClr val="F523D7"/>
                </a:solidFill>
                <a:effectLst/>
                <a:latin typeface="Georgia" panose="02040502050405020303" pitchFamily="18" charset="0"/>
              </a:rPr>
              <a:t>.</a:t>
            </a:r>
          </a:p>
        </p:txBody>
      </p:sp>
      <p:pic>
        <p:nvPicPr>
          <p:cNvPr id="10" name="Рисунок 9">
            <a:extLst>
              <a:ext uri="{FF2B5EF4-FFF2-40B4-BE49-F238E27FC236}">
                <a16:creationId xmlns:a16="http://schemas.microsoft.com/office/drawing/2014/main" xmlns="" id="{B6EB8BE7-FDCB-40B0-922C-FA79441ABE6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59437" y="3152632"/>
            <a:ext cx="3437795" cy="2578346"/>
          </a:xfrm>
          <a:prstGeom prst="rect">
            <a:avLst/>
          </a:prstGeom>
          <a:solidFill>
            <a:srgbClr val="F523D7"/>
          </a:solidFill>
          <a:ln w="38100">
            <a:solidFill>
              <a:srgbClr val="FF3300"/>
            </a:solidFill>
          </a:ln>
        </p:spPr>
      </p:pic>
      <p:pic>
        <p:nvPicPr>
          <p:cNvPr id="12" name="Рисунок 11">
            <a:extLst>
              <a:ext uri="{FF2B5EF4-FFF2-40B4-BE49-F238E27FC236}">
                <a16:creationId xmlns:a16="http://schemas.microsoft.com/office/drawing/2014/main" xmlns="" id="{7CD75783-0217-408D-ACD8-7C3F118DA82E}"/>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899207" y="3152632"/>
            <a:ext cx="3437795" cy="2578346"/>
          </a:xfrm>
          <a:prstGeom prst="rect">
            <a:avLst/>
          </a:prstGeom>
          <a:ln w="38100">
            <a:solidFill>
              <a:srgbClr val="FF3300"/>
            </a:solidFill>
          </a:ln>
        </p:spPr>
      </p:pic>
      <p:pic>
        <p:nvPicPr>
          <p:cNvPr id="14" name="Рисунок 13">
            <a:extLst>
              <a:ext uri="{FF2B5EF4-FFF2-40B4-BE49-F238E27FC236}">
                <a16:creationId xmlns:a16="http://schemas.microsoft.com/office/drawing/2014/main" xmlns="" id="{7D51E2CD-0166-498E-AA91-3AD878A3B200}"/>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26914" y="3152633"/>
            <a:ext cx="3437794" cy="2578346"/>
          </a:xfrm>
          <a:prstGeom prst="rect">
            <a:avLst/>
          </a:prstGeom>
          <a:solidFill>
            <a:srgbClr val="F523D7"/>
          </a:solidFill>
          <a:ln w="38100">
            <a:solidFill>
              <a:srgbClr val="FF3300"/>
            </a:solidFill>
          </a:ln>
        </p:spPr>
      </p:pic>
    </p:spTree>
    <p:extLst>
      <p:ext uri="{BB962C8B-B14F-4D97-AF65-F5344CB8AC3E}">
        <p14:creationId xmlns:p14="http://schemas.microsoft.com/office/powerpoint/2010/main" xmlns="" val="142329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C40F2379-B11B-4CD3-AB58-93C21A0C93F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1E080DD4-6B5A-42EF-A2A4-AA919FBB0DE3}"/>
              </a:ext>
            </a:extLst>
          </p:cNvPr>
          <p:cNvSpPr txBox="1"/>
          <p:nvPr/>
        </p:nvSpPr>
        <p:spPr>
          <a:xfrm>
            <a:off x="157518" y="194144"/>
            <a:ext cx="11876964" cy="2246769"/>
          </a:xfrm>
          <a:prstGeom prst="rect">
            <a:avLst/>
          </a:prstGeom>
          <a:noFill/>
        </p:spPr>
        <p:txBody>
          <a:bodyPr wrap="square">
            <a:spAutoFit/>
          </a:bodyPr>
          <a:lstStyle/>
          <a:p>
            <a:pPr algn="l"/>
            <a:r>
              <a:rPr lang="ru-RU" sz="2000" b="1" i="0" dirty="0">
                <a:solidFill>
                  <a:srgbClr val="C00000"/>
                </a:solidFill>
                <a:effectLst/>
                <a:latin typeface="Comic Sans MS" panose="030F0702030302020204" pitchFamily="66" charset="0"/>
              </a:rPr>
              <a:t>День семьи, любви и верности.</a:t>
            </a:r>
          </a:p>
          <a:p>
            <a:pPr algn="l"/>
            <a:r>
              <a:rPr lang="ru-RU" sz="2000" b="1" i="0" dirty="0">
                <a:solidFill>
                  <a:srgbClr val="00B050"/>
                </a:solidFill>
                <a:effectLst/>
                <a:latin typeface="Comic Sans MS" panose="030F0702030302020204" pitchFamily="66" charset="0"/>
              </a:rPr>
              <a:t>«День семьи, любви и верности» - это добрый и светлый праздник, ведь именно семья является самой важной ценностью, которая связана с человеческой жизнью.</a:t>
            </a:r>
          </a:p>
          <a:p>
            <a:pPr algn="l"/>
            <a:r>
              <a:rPr lang="ru-RU" sz="2000" b="1" i="0" dirty="0">
                <a:solidFill>
                  <a:srgbClr val="00B050"/>
                </a:solidFill>
                <a:effectLst/>
                <a:latin typeface="Comic Sans MS" panose="030F0702030302020204" pitchFamily="66" charset="0"/>
              </a:rPr>
              <a:t>В честь светлого и почитаемого всеми праздника  Дня Семьи, Любви и Верности  в  нашем детском саду  был проведен музыкальный праздник, способствующий возрождению традиций семейного воспитания, прививая терпение, доброту и любовь, помогающую создать настоящую семью.</a:t>
            </a:r>
          </a:p>
        </p:txBody>
      </p:sp>
      <p:pic>
        <p:nvPicPr>
          <p:cNvPr id="6" name="Рисунок 5">
            <a:extLst>
              <a:ext uri="{FF2B5EF4-FFF2-40B4-BE49-F238E27FC236}">
                <a16:creationId xmlns:a16="http://schemas.microsoft.com/office/drawing/2014/main" xmlns="" id="{F85594B2-DDEA-429E-AE24-08D6E1A482A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35367" y="2731683"/>
            <a:ext cx="3782135" cy="2836601"/>
          </a:xfrm>
          <a:prstGeom prst="rect">
            <a:avLst/>
          </a:prstGeom>
          <a:ln w="38100">
            <a:solidFill>
              <a:srgbClr val="00B0F0"/>
            </a:solidFill>
          </a:ln>
        </p:spPr>
      </p:pic>
      <p:pic>
        <p:nvPicPr>
          <p:cNvPr id="10" name="Рисунок 9">
            <a:extLst>
              <a:ext uri="{FF2B5EF4-FFF2-40B4-BE49-F238E27FC236}">
                <a16:creationId xmlns:a16="http://schemas.microsoft.com/office/drawing/2014/main" xmlns="" id="{997F0F50-4236-457F-AA45-6E0EEC002AD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72319" y="2731683"/>
            <a:ext cx="3804881" cy="2853661"/>
          </a:xfrm>
          <a:prstGeom prst="rect">
            <a:avLst/>
          </a:prstGeom>
          <a:ln w="38100">
            <a:solidFill>
              <a:srgbClr val="00B0F0"/>
            </a:solidFill>
          </a:ln>
        </p:spPr>
      </p:pic>
      <p:pic>
        <p:nvPicPr>
          <p:cNvPr id="12" name="Рисунок 11">
            <a:extLst>
              <a:ext uri="{FF2B5EF4-FFF2-40B4-BE49-F238E27FC236}">
                <a16:creationId xmlns:a16="http://schemas.microsoft.com/office/drawing/2014/main" xmlns="" id="{F3106E65-4EE2-47DC-8DFD-65DCF81543A0}"/>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57518" y="2731683"/>
            <a:ext cx="3804883" cy="2853662"/>
          </a:xfrm>
          <a:prstGeom prst="rect">
            <a:avLst/>
          </a:prstGeom>
          <a:ln w="38100">
            <a:solidFill>
              <a:srgbClr val="00B0F0"/>
            </a:solidFill>
          </a:ln>
        </p:spPr>
      </p:pic>
    </p:spTree>
    <p:extLst>
      <p:ext uri="{BB962C8B-B14F-4D97-AF65-F5344CB8AC3E}">
        <p14:creationId xmlns:p14="http://schemas.microsoft.com/office/powerpoint/2010/main" xmlns="" val="37976228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467</Words>
  <Application>Microsoft Office PowerPoint</Application>
  <PresentationFormat>Произвольный</PresentationFormat>
  <Paragraphs>53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Master</cp:lastModifiedBy>
  <cp:revision>1</cp:revision>
  <dcterms:created xsi:type="dcterms:W3CDTF">2022-08-05T10:19:51Z</dcterms:created>
  <dcterms:modified xsi:type="dcterms:W3CDTF">2022-08-05T12:20:59Z</dcterms:modified>
</cp:coreProperties>
</file>