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60" r:id="rId6"/>
    <p:sldId id="263" r:id="rId7"/>
    <p:sldId id="266" r:id="rId8"/>
    <p:sldId id="265"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140887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373623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143370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3407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113620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192062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128131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295402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23366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303647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509CF8A-95C0-41F6-9692-7E53B47DE12F}" type="datetimeFigureOut">
              <a:rPr lang="ru-RU" smtClean="0"/>
              <a:pPr/>
              <a:t>16.12.2022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309317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9CF8A-95C0-41F6-9692-7E53B47DE12F}" type="datetimeFigureOut">
              <a:rPr lang="ru-RU" smtClean="0"/>
              <a:pPr/>
              <a:t>16.12.2022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F3FC6-9EE0-4767-8156-2A94E35AD962}" type="slidenum">
              <a:rPr lang="ru-RU" smtClean="0"/>
              <a:pPr/>
              <a:t>‹#›</a:t>
            </a:fld>
            <a:endParaRPr lang="ru-RU"/>
          </a:p>
        </p:txBody>
      </p:sp>
    </p:spTree>
    <p:extLst>
      <p:ext uri="{BB962C8B-B14F-4D97-AF65-F5344CB8AC3E}">
        <p14:creationId xmlns:p14="http://schemas.microsoft.com/office/powerpoint/2010/main" xmlns="" val="373732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3\Desktop\1614145970_59-p-osennii-fon-dlya-otkritki-s-dnem-rozhdeniy-63.jpg"/>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3554" r="3074"/>
          <a:stretch/>
        </p:blipFill>
        <p:spPr bwMode="auto">
          <a:xfrm>
            <a:off x="0" y="10038"/>
            <a:ext cx="9144000" cy="684796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674462" y="1916832"/>
            <a:ext cx="790396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Музыкальные странички</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a:off x="674462" y="562033"/>
            <a:ext cx="7941213" cy="1077218"/>
          </a:xfrm>
          <a:prstGeom prst="rect">
            <a:avLst/>
          </a:prstGeom>
          <a:noFill/>
        </p:spPr>
        <p:txBody>
          <a:bodyPr wrap="none" lIns="91440" tIns="45720" rIns="91440" bIns="45720">
            <a:spAutoFit/>
            <a:scene3d>
              <a:camera prst="orthographicFront"/>
              <a:lightRig rig="threePt" dir="t"/>
            </a:scene3d>
            <a:sp3d extrusionH="57150">
              <a:bevelT h="25400" prst="softRound"/>
            </a:sp3d>
          </a:bodyPr>
          <a:lstStyle/>
          <a:p>
            <a:pPr algn="ct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rPr>
              <a:t>Газета для родителей, детей и педагогов</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ru-RU" sz="3200" i="1" dirty="0">
                <a:ln w="18415" cmpd="sng">
                  <a:solidFill>
                    <a:srgbClr val="FFFFFF"/>
                  </a:solidFill>
                  <a:prstDash val="solid"/>
                </a:ln>
                <a:solidFill>
                  <a:srgbClr val="FFFFFF"/>
                </a:solidFill>
                <a:effectLst>
                  <a:outerShdw blurRad="63500" dir="3600000" algn="tl" rotWithShape="0">
                    <a:srgbClr val="000000">
                      <a:alpha val="70000"/>
                    </a:srgbClr>
                  </a:outerShdw>
                </a:effectLst>
              </a:rPr>
              <a:t>МКДОУ д/с комбинированного вида №6</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Прямоугольник 6"/>
          <p:cNvSpPr/>
          <p:nvPr/>
        </p:nvSpPr>
        <p:spPr>
          <a:xfrm>
            <a:off x="3577543" y="2875002"/>
            <a:ext cx="1520353" cy="369332"/>
          </a:xfrm>
          <a:prstGeom prst="rect">
            <a:avLst/>
          </a:prstGeom>
        </p:spPr>
        <p:txBody>
          <a:bodyPr wrap="none">
            <a:spAutoFit/>
          </a:bodyPr>
          <a:lstStyle/>
          <a:p>
            <a:r>
              <a:rPr lang="ru-RU" dirty="0"/>
              <a:t>Тема номера:</a:t>
            </a:r>
          </a:p>
        </p:txBody>
      </p:sp>
      <p:sp>
        <p:nvSpPr>
          <p:cNvPr id="8" name="Прямоугольник 7"/>
          <p:cNvSpPr/>
          <p:nvPr/>
        </p:nvSpPr>
        <p:spPr>
          <a:xfrm>
            <a:off x="251520" y="5733256"/>
            <a:ext cx="4572000" cy="923330"/>
          </a:xfrm>
          <a:prstGeom prst="rect">
            <a:avLst/>
          </a:prstGeom>
        </p:spPr>
        <p:txBody>
          <a:bodyPr>
            <a:spAutoFit/>
          </a:bodyPr>
          <a:lstStyle/>
          <a:p>
            <a:r>
              <a:rPr lang="ru-RU" dirty="0"/>
              <a:t>Выпуск </a:t>
            </a:r>
            <a:r>
              <a:rPr lang="ru-RU" dirty="0" smtClean="0"/>
              <a:t>1</a:t>
            </a:r>
          </a:p>
          <a:p>
            <a:r>
              <a:rPr lang="ru-RU" dirty="0" smtClean="0"/>
              <a:t>Сентябрь - Ноябрь</a:t>
            </a:r>
            <a:endParaRPr lang="ru-RU" dirty="0"/>
          </a:p>
          <a:p>
            <a:r>
              <a:rPr lang="ru-RU" dirty="0" smtClean="0"/>
              <a:t>2022 </a:t>
            </a:r>
            <a:r>
              <a:rPr lang="ru-RU" dirty="0"/>
              <a:t>г.- </a:t>
            </a:r>
            <a:r>
              <a:rPr lang="ru-RU" dirty="0" smtClean="0"/>
              <a:t>2023 </a:t>
            </a:r>
            <a:r>
              <a:rPr lang="ru-RU" dirty="0"/>
              <a:t>г.</a:t>
            </a:r>
          </a:p>
        </p:txBody>
      </p:sp>
      <p:sp>
        <p:nvSpPr>
          <p:cNvPr id="10" name="Прямоугольник 9"/>
          <p:cNvSpPr/>
          <p:nvPr/>
        </p:nvSpPr>
        <p:spPr>
          <a:xfrm>
            <a:off x="1571604" y="3000372"/>
            <a:ext cx="5685467" cy="923330"/>
          </a:xfrm>
          <a:prstGeom prst="rect">
            <a:avLst/>
          </a:prstGeom>
          <a:noFill/>
        </p:spPr>
        <p:txBody>
          <a:bodyPr wrap="none" lIns="91440" tIns="45720" rIns="91440" bIns="45720">
            <a:spAutoFit/>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Ребенок и музыка</a:t>
            </a: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TextBox 10"/>
          <p:cNvSpPr txBox="1"/>
          <p:nvPr/>
        </p:nvSpPr>
        <p:spPr>
          <a:xfrm>
            <a:off x="285720" y="3857628"/>
            <a:ext cx="7013458" cy="1631216"/>
          </a:xfrm>
          <a:prstGeom prst="rect">
            <a:avLst/>
          </a:prstGeom>
          <a:noFill/>
        </p:spPr>
        <p:txBody>
          <a:bodyPr wrap="none" rtlCol="0">
            <a:spAutoFit/>
          </a:bodyPr>
          <a:lstStyle/>
          <a:p>
            <a:r>
              <a:rPr lang="ru-RU" sz="2000" b="1" dirty="0" smtClean="0">
                <a:solidFill>
                  <a:srgbClr val="0070C0"/>
                </a:solidFill>
                <a:latin typeface="Comic Sans MS" pitchFamily="66" charset="0"/>
              </a:rPr>
              <a:t>Рубрика </a:t>
            </a:r>
            <a:r>
              <a:rPr lang="ru-RU" sz="2000" b="1" dirty="0" smtClean="0">
                <a:solidFill>
                  <a:srgbClr val="0070C0"/>
                </a:solidFill>
                <a:latin typeface="Comic Sans MS" pitchFamily="66" charset="0"/>
              </a:rPr>
              <a:t>«О </a:t>
            </a:r>
            <a:r>
              <a:rPr lang="ru-RU" sz="2000" b="1" dirty="0" smtClean="0">
                <a:solidFill>
                  <a:srgbClr val="0070C0"/>
                </a:solidFill>
                <a:latin typeface="Comic Sans MS" pitchFamily="66" charset="0"/>
              </a:rPr>
              <a:t>музыкальном развитии </a:t>
            </a:r>
            <a:r>
              <a:rPr lang="ru-RU" sz="2000" b="1" dirty="0" smtClean="0">
                <a:solidFill>
                  <a:srgbClr val="0070C0"/>
                </a:solidFill>
                <a:latin typeface="Comic Sans MS" pitchFamily="66" charset="0"/>
              </a:rPr>
              <a:t>ребенка»</a:t>
            </a:r>
            <a:endParaRPr lang="ru-RU" sz="2000" b="1" dirty="0" smtClean="0">
              <a:solidFill>
                <a:srgbClr val="0070C0"/>
              </a:solidFill>
              <a:latin typeface="Comic Sans MS" pitchFamily="66" charset="0"/>
            </a:endParaRPr>
          </a:p>
          <a:p>
            <a:r>
              <a:rPr lang="ru-RU" sz="2000" b="1" dirty="0" smtClean="0">
                <a:solidFill>
                  <a:srgbClr val="0070C0"/>
                </a:solidFill>
                <a:latin typeface="Comic Sans MS" pitchFamily="66" charset="0"/>
              </a:rPr>
              <a:t>Рубрика </a:t>
            </a:r>
            <a:r>
              <a:rPr lang="ru-RU" sz="2000" b="1" dirty="0" smtClean="0">
                <a:solidFill>
                  <a:srgbClr val="0070C0"/>
                </a:solidFill>
                <a:latin typeface="Comic Sans MS" pitchFamily="66" charset="0"/>
              </a:rPr>
              <a:t>«Рисуем </a:t>
            </a:r>
            <a:r>
              <a:rPr lang="ru-RU" sz="2000" b="1" dirty="0" smtClean="0">
                <a:solidFill>
                  <a:srgbClr val="0070C0"/>
                </a:solidFill>
                <a:latin typeface="Comic Sans MS" pitchFamily="66" charset="0"/>
              </a:rPr>
              <a:t>музыку </a:t>
            </a:r>
            <a:r>
              <a:rPr lang="ru-RU" sz="2000" b="1" dirty="0" smtClean="0">
                <a:solidFill>
                  <a:srgbClr val="0070C0"/>
                </a:solidFill>
                <a:latin typeface="Comic Sans MS" pitchFamily="66" charset="0"/>
              </a:rPr>
              <a:t>дома»</a:t>
            </a:r>
            <a:endParaRPr lang="ru-RU" sz="2000" b="1" dirty="0" smtClean="0">
              <a:solidFill>
                <a:srgbClr val="0070C0"/>
              </a:solidFill>
              <a:latin typeface="Comic Sans MS" pitchFamily="66" charset="0"/>
            </a:endParaRPr>
          </a:p>
          <a:p>
            <a:r>
              <a:rPr lang="ru-RU" sz="2000" b="1" dirty="0" smtClean="0">
                <a:solidFill>
                  <a:srgbClr val="0070C0"/>
                </a:solidFill>
                <a:latin typeface="Comic Sans MS" pitchFamily="66" charset="0"/>
              </a:rPr>
              <a:t>Рубрика </a:t>
            </a:r>
            <a:r>
              <a:rPr lang="ru-RU" sz="2000" b="1" dirty="0" smtClean="0">
                <a:solidFill>
                  <a:srgbClr val="0070C0"/>
                </a:solidFill>
                <a:latin typeface="Comic Sans MS" pitchFamily="66" charset="0"/>
              </a:rPr>
              <a:t>«Зачем </a:t>
            </a:r>
            <a:r>
              <a:rPr lang="ru-RU" sz="2000" b="1" dirty="0" smtClean="0">
                <a:solidFill>
                  <a:srgbClr val="0070C0"/>
                </a:solidFill>
                <a:latin typeface="Comic Sans MS" pitchFamily="66" charset="0"/>
              </a:rPr>
              <a:t>детям дошкольного возраста </a:t>
            </a:r>
            <a:r>
              <a:rPr lang="ru-RU" sz="2000" b="1" dirty="0" smtClean="0">
                <a:solidFill>
                  <a:srgbClr val="0070C0"/>
                </a:solidFill>
                <a:latin typeface="Comic Sans MS" pitchFamily="66" charset="0"/>
              </a:rPr>
              <a:t>нужны </a:t>
            </a:r>
          </a:p>
          <a:p>
            <a:r>
              <a:rPr lang="ru-RU" sz="2000" b="1" dirty="0" smtClean="0">
                <a:solidFill>
                  <a:srgbClr val="0070C0"/>
                </a:solidFill>
                <a:latin typeface="Comic Sans MS" pitchFamily="66" charset="0"/>
              </a:rPr>
              <a:t>развивающие </a:t>
            </a:r>
            <a:r>
              <a:rPr lang="ru-RU" sz="2000" b="1" dirty="0" smtClean="0">
                <a:solidFill>
                  <a:srgbClr val="0070C0"/>
                </a:solidFill>
                <a:latin typeface="Comic Sans MS" pitchFamily="66" charset="0"/>
              </a:rPr>
              <a:t>музыкальные занятия</a:t>
            </a:r>
            <a:r>
              <a:rPr lang="ru-RU" sz="2000" b="1" dirty="0" smtClean="0">
                <a:solidFill>
                  <a:srgbClr val="0070C0"/>
                </a:solidFill>
                <a:latin typeface="Comic Sans MS" pitchFamily="66" charset="0"/>
              </a:rPr>
              <a:t>?»</a:t>
            </a:r>
            <a:endParaRPr lang="ru-RU" sz="2000" b="1" dirty="0" smtClean="0">
              <a:solidFill>
                <a:srgbClr val="0070C0"/>
              </a:solidFill>
              <a:latin typeface="Comic Sans MS" pitchFamily="66" charset="0"/>
            </a:endParaRPr>
          </a:p>
          <a:p>
            <a:r>
              <a:rPr lang="ru-RU" sz="2000" b="1" dirty="0" smtClean="0">
                <a:solidFill>
                  <a:srgbClr val="0070C0"/>
                </a:solidFill>
                <a:latin typeface="Comic Sans MS" pitchFamily="66" charset="0"/>
              </a:rPr>
              <a:t>Рубрика «Всем нам весело живется»</a:t>
            </a:r>
            <a:endParaRPr lang="ru-RU" sz="2000" b="1" dirty="0">
              <a:solidFill>
                <a:srgbClr val="0070C0"/>
              </a:solidFill>
              <a:latin typeface="Comic Sans MS" pitchFamily="66" charset="0"/>
            </a:endParaRPr>
          </a:p>
        </p:txBody>
      </p:sp>
    </p:spTree>
    <p:extLst>
      <p:ext uri="{BB962C8B-B14F-4D97-AF65-F5344CB8AC3E}">
        <p14:creationId xmlns:p14="http://schemas.microsoft.com/office/powerpoint/2010/main" xmlns="" val="50782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0" y="0"/>
            <a:ext cx="9144000" cy="6832640"/>
          </a:xfrm>
          <a:prstGeom prst="rect">
            <a:avLst/>
          </a:prstGeom>
        </p:spPr>
        <p:txBody>
          <a:bodyPr wrap="square">
            <a:spAutoFit/>
          </a:bodyPr>
          <a:lstStyle/>
          <a:p>
            <a:r>
              <a:rPr lang="ru-RU" sz="2400" b="1" dirty="0" smtClean="0">
                <a:solidFill>
                  <a:srgbClr val="FF0000"/>
                </a:solidFill>
                <a:latin typeface="Comic Sans MS" pitchFamily="66" charset="0"/>
              </a:rPr>
              <a:t>О музыкальном развитии </a:t>
            </a:r>
            <a:endParaRPr lang="ru-RU" sz="2400" b="1" dirty="0" smtClean="0">
              <a:solidFill>
                <a:srgbClr val="FF0000"/>
              </a:solidFill>
              <a:latin typeface="Comic Sans MS" pitchFamily="66" charset="0"/>
            </a:endParaRPr>
          </a:p>
          <a:p>
            <a:r>
              <a:rPr lang="ru-RU" b="1" dirty="0" smtClean="0">
                <a:solidFill>
                  <a:srgbClr val="002060"/>
                </a:solidFill>
                <a:latin typeface="Comic Sans MS" pitchFamily="66" charset="0"/>
              </a:rPr>
              <a:t>Часто </a:t>
            </a:r>
            <a:r>
              <a:rPr lang="ru-RU" b="1" dirty="0">
                <a:solidFill>
                  <a:srgbClr val="002060"/>
                </a:solidFill>
                <a:latin typeface="Comic Sans MS" pitchFamily="66" charset="0"/>
              </a:rPr>
              <a:t>родители задают вопрос: «Каждого ли ребёнка нужно учить музыке?». На этот счёт у прогрессивной музыкальной педагогики нет разногласий. Учить музыке надо всех детей без исключения. Венгерский педагог </a:t>
            </a:r>
            <a:r>
              <a:rPr lang="ru-RU" b="1" dirty="0" err="1">
                <a:solidFill>
                  <a:srgbClr val="002060"/>
                </a:solidFill>
                <a:latin typeface="Comic Sans MS" pitchFamily="66" charset="0"/>
              </a:rPr>
              <a:t>Дьюлане</a:t>
            </a:r>
            <a:r>
              <a:rPr lang="ru-RU" b="1" dirty="0">
                <a:solidFill>
                  <a:srgbClr val="002060"/>
                </a:solidFill>
                <a:latin typeface="Comic Sans MS" pitchFamily="66" charset="0"/>
              </a:rPr>
              <a:t> </a:t>
            </a:r>
            <a:r>
              <a:rPr lang="ru-RU" b="1" dirty="0" err="1">
                <a:solidFill>
                  <a:srgbClr val="002060"/>
                </a:solidFill>
                <a:latin typeface="Comic Sans MS" pitchFamily="66" charset="0"/>
              </a:rPr>
              <a:t>Михайи</a:t>
            </a:r>
            <a:r>
              <a:rPr lang="ru-RU" b="1" dirty="0">
                <a:solidFill>
                  <a:srgbClr val="002060"/>
                </a:solidFill>
                <a:latin typeface="Comic Sans MS" pitchFamily="66" charset="0"/>
              </a:rPr>
              <a:t> говорит: «Нельзя терпеть потерю ни одного ребёнка для музыки». Наша известная пианистка и педагог А.Д. Артоболевская пишет: «Я считаю, что решительно всем детям надо дать начальное музыкальное образование».  «Но стоит ли столько времени, сил и нервов тратить на обучение?», — это ещё один из часто задаваемых вопросов. По мнению многих родителей, занятия музыкой так мало дают ребёнку для жизни, ведь куда полезнее заниматься спортом, изучать иностранный язык. Так ли это?  Ещё с древнейших времён известно об оздоровительном воздействии музыки на организм человека.  </a:t>
            </a:r>
            <a:r>
              <a:rPr lang="ru-RU" b="1" dirty="0" smtClean="0">
                <a:solidFill>
                  <a:srgbClr val="002060"/>
                </a:solidFill>
                <a:latin typeface="Comic Sans MS" pitchFamily="66" charset="0"/>
              </a:rPr>
              <a:t>              </a:t>
            </a:r>
            <a:r>
              <a:rPr lang="ru-RU" b="1" dirty="0" smtClean="0">
                <a:solidFill>
                  <a:srgbClr val="002060"/>
                </a:solidFill>
                <a:latin typeface="Comic Sans MS" pitchFamily="66" charset="0"/>
              </a:rPr>
              <a:t>  </a:t>
            </a:r>
          </a:p>
          <a:p>
            <a:r>
              <a:rPr lang="ru-RU" b="1" dirty="0" smtClean="0">
                <a:solidFill>
                  <a:srgbClr val="002060"/>
                </a:solidFill>
                <a:latin typeface="Comic Sans MS" pitchFamily="66" charset="0"/>
              </a:rPr>
              <a:t> </a:t>
            </a:r>
            <a:r>
              <a:rPr lang="ru-RU" b="1" dirty="0" smtClean="0">
                <a:solidFill>
                  <a:srgbClr val="002060"/>
                </a:solidFill>
                <a:latin typeface="Comic Sans MS" pitchFamily="66" charset="0"/>
              </a:rPr>
              <a:t>                           </a:t>
            </a:r>
            <a:r>
              <a:rPr lang="ru-RU" b="1" dirty="0" smtClean="0">
                <a:solidFill>
                  <a:srgbClr val="002060"/>
                </a:solidFill>
                <a:latin typeface="Comic Sans MS" pitchFamily="66" charset="0"/>
              </a:rPr>
              <a:t>Занятия </a:t>
            </a:r>
            <a:r>
              <a:rPr lang="ru-RU" b="1" dirty="0">
                <a:solidFill>
                  <a:srgbClr val="002060"/>
                </a:solidFill>
                <a:latin typeface="Comic Sans MS" pitchFamily="66" charset="0"/>
              </a:rPr>
              <a:t>музыкой, пением вызывают особую </a:t>
            </a:r>
            <a:r>
              <a:rPr lang="ru-RU" b="1" dirty="0" smtClean="0">
                <a:solidFill>
                  <a:srgbClr val="002060"/>
                </a:solidFill>
                <a:latin typeface="Comic Sans MS" pitchFamily="66" charset="0"/>
              </a:rPr>
              <a:t>                         </a:t>
            </a:r>
          </a:p>
          <a:p>
            <a:r>
              <a:rPr lang="ru-RU" b="1" dirty="0">
                <a:solidFill>
                  <a:srgbClr val="002060"/>
                </a:solidFill>
                <a:latin typeface="Comic Sans MS" pitchFamily="66" charset="0"/>
              </a:rPr>
              <a:t> </a:t>
            </a:r>
            <a:r>
              <a:rPr lang="ru-RU" b="1" dirty="0" smtClean="0">
                <a:solidFill>
                  <a:srgbClr val="002060"/>
                </a:solidFill>
                <a:latin typeface="Comic Sans MS" pitchFamily="66" charset="0"/>
              </a:rPr>
              <a:t>                           вибрацию </a:t>
            </a:r>
            <a:r>
              <a:rPr lang="ru-RU" b="1" dirty="0">
                <a:solidFill>
                  <a:srgbClr val="002060"/>
                </a:solidFill>
                <a:latin typeface="Comic Sans MS" pitchFamily="66" charset="0"/>
              </a:rPr>
              <a:t>внутренних органов, активизируют </a:t>
            </a:r>
            <a:r>
              <a:rPr lang="ru-RU" b="1" dirty="0" smtClean="0">
                <a:solidFill>
                  <a:srgbClr val="002060"/>
                </a:solidFill>
                <a:latin typeface="Comic Sans MS" pitchFamily="66" charset="0"/>
              </a:rPr>
              <a:t>  </a:t>
            </a:r>
          </a:p>
          <a:p>
            <a:r>
              <a:rPr lang="ru-RU" b="1" dirty="0">
                <a:solidFill>
                  <a:srgbClr val="002060"/>
                </a:solidFill>
                <a:latin typeface="Comic Sans MS" pitchFamily="66" charset="0"/>
              </a:rPr>
              <a:t> </a:t>
            </a:r>
            <a:r>
              <a:rPr lang="ru-RU" b="1" dirty="0" smtClean="0">
                <a:solidFill>
                  <a:srgbClr val="002060"/>
                </a:solidFill>
                <a:latin typeface="Comic Sans MS" pitchFamily="66" charset="0"/>
              </a:rPr>
              <a:t>                           функции </a:t>
            </a:r>
            <a:r>
              <a:rPr lang="ru-RU" b="1" dirty="0">
                <a:solidFill>
                  <a:srgbClr val="002060"/>
                </a:solidFill>
                <a:latin typeface="Comic Sans MS" pitchFamily="66" charset="0"/>
              </a:rPr>
              <a:t>дыхания и кровообращения, являются </a:t>
            </a:r>
            <a:r>
              <a:rPr lang="ru-RU" b="1" dirty="0" smtClean="0">
                <a:solidFill>
                  <a:srgbClr val="002060"/>
                </a:solidFill>
                <a:latin typeface="Comic Sans MS" pitchFamily="66" charset="0"/>
              </a:rPr>
              <a:t>   </a:t>
            </a:r>
          </a:p>
          <a:p>
            <a:r>
              <a:rPr lang="ru-RU" b="1" dirty="0">
                <a:solidFill>
                  <a:srgbClr val="002060"/>
                </a:solidFill>
                <a:latin typeface="Comic Sans MS" pitchFamily="66" charset="0"/>
              </a:rPr>
              <a:t> </a:t>
            </a:r>
            <a:r>
              <a:rPr lang="ru-RU" b="1" dirty="0" smtClean="0">
                <a:solidFill>
                  <a:srgbClr val="002060"/>
                </a:solidFill>
                <a:latin typeface="Comic Sans MS" pitchFamily="66" charset="0"/>
              </a:rPr>
              <a:t>                           эффективным </a:t>
            </a:r>
            <a:r>
              <a:rPr lang="ru-RU" b="1" dirty="0">
                <a:solidFill>
                  <a:srgbClr val="002060"/>
                </a:solidFill>
                <a:latin typeface="Comic Sans MS" pitchFamily="66" charset="0"/>
              </a:rPr>
              <a:t>способом </a:t>
            </a:r>
            <a:r>
              <a:rPr lang="ru-RU" b="1" dirty="0" err="1">
                <a:solidFill>
                  <a:srgbClr val="002060"/>
                </a:solidFill>
                <a:latin typeface="Comic Sans MS" pitchFamily="66" charset="0"/>
              </a:rPr>
              <a:t>психорегуляции</a:t>
            </a:r>
            <a:r>
              <a:rPr lang="ru-RU" b="1" dirty="0">
                <a:solidFill>
                  <a:srgbClr val="002060"/>
                </a:solidFill>
                <a:latin typeface="Comic Sans MS" pitchFamily="66" charset="0"/>
              </a:rPr>
              <a:t>.  Не </a:t>
            </a:r>
            <a:r>
              <a:rPr lang="ru-RU" b="1" dirty="0" smtClean="0">
                <a:solidFill>
                  <a:srgbClr val="002060"/>
                </a:solidFill>
                <a:latin typeface="Comic Sans MS" pitchFamily="66" charset="0"/>
              </a:rPr>
              <a:t>                    </a:t>
            </a:r>
          </a:p>
          <a:p>
            <a:r>
              <a:rPr lang="ru-RU" b="1" dirty="0">
                <a:solidFill>
                  <a:srgbClr val="002060"/>
                </a:solidFill>
                <a:latin typeface="Comic Sans MS" pitchFamily="66" charset="0"/>
              </a:rPr>
              <a:t> </a:t>
            </a:r>
            <a:r>
              <a:rPr lang="ru-RU" b="1" dirty="0" smtClean="0">
                <a:solidFill>
                  <a:srgbClr val="002060"/>
                </a:solidFill>
                <a:latin typeface="Comic Sans MS" pitchFamily="66" charset="0"/>
              </a:rPr>
              <a:t>                           случайно </a:t>
            </a:r>
            <a:r>
              <a:rPr lang="ru-RU" b="1" dirty="0">
                <a:solidFill>
                  <a:srgbClr val="002060"/>
                </a:solidFill>
                <a:latin typeface="Comic Sans MS" pitchFamily="66" charset="0"/>
              </a:rPr>
              <a:t>музыка используется </a:t>
            </a:r>
            <a:r>
              <a:rPr lang="ru-RU" b="1" dirty="0" smtClean="0">
                <a:solidFill>
                  <a:srgbClr val="002060"/>
                </a:solidFill>
                <a:latin typeface="Comic Sans MS" pitchFamily="66" charset="0"/>
              </a:rPr>
              <a:t>в медицине</a:t>
            </a:r>
            <a:r>
              <a:rPr lang="ru-RU" b="1" dirty="0">
                <a:solidFill>
                  <a:srgbClr val="002060"/>
                </a:solidFill>
                <a:latin typeface="Comic Sans MS" pitchFamily="66" charset="0"/>
              </a:rPr>
              <a:t>.  </a:t>
            </a:r>
            <a:endParaRPr lang="ru-RU" b="1" dirty="0" smtClean="0">
              <a:solidFill>
                <a:srgbClr val="002060"/>
              </a:solidFill>
              <a:latin typeface="Comic Sans MS" pitchFamily="66" charset="0"/>
            </a:endParaRPr>
          </a:p>
          <a:p>
            <a:r>
              <a:rPr lang="ru-RU" b="1" dirty="0">
                <a:solidFill>
                  <a:srgbClr val="002060"/>
                </a:solidFill>
                <a:latin typeface="Comic Sans MS" pitchFamily="66" charset="0"/>
              </a:rPr>
              <a:t> </a:t>
            </a:r>
            <a:r>
              <a:rPr lang="ru-RU" b="1" dirty="0" smtClean="0">
                <a:solidFill>
                  <a:srgbClr val="002060"/>
                </a:solidFill>
                <a:latin typeface="Comic Sans MS" pitchFamily="66" charset="0"/>
              </a:rPr>
              <a:t>                          </a:t>
            </a:r>
            <a:r>
              <a:rPr lang="ru-RU" b="1" dirty="0" smtClean="0">
                <a:solidFill>
                  <a:srgbClr val="002060"/>
                </a:solidFill>
                <a:latin typeface="Comic Sans MS" pitchFamily="66" charset="0"/>
              </a:rPr>
              <a:t> Музыка </a:t>
            </a:r>
            <a:r>
              <a:rPr lang="ru-RU" b="1" dirty="0">
                <a:solidFill>
                  <a:srgbClr val="002060"/>
                </a:solidFill>
                <a:latin typeface="Comic Sans MS" pitchFamily="66" charset="0"/>
              </a:rPr>
              <a:t>– важнейшее средство эмоционального </a:t>
            </a:r>
            <a:r>
              <a:rPr lang="ru-RU" b="1" dirty="0" smtClean="0">
                <a:solidFill>
                  <a:srgbClr val="002060"/>
                </a:solidFill>
                <a:latin typeface="Comic Sans MS" pitchFamily="66" charset="0"/>
              </a:rPr>
              <a:t>                         </a:t>
            </a:r>
          </a:p>
          <a:p>
            <a:r>
              <a:rPr lang="ru-RU" b="1" dirty="0">
                <a:solidFill>
                  <a:srgbClr val="002060"/>
                </a:solidFill>
                <a:latin typeface="Comic Sans MS" pitchFamily="66" charset="0"/>
              </a:rPr>
              <a:t> </a:t>
            </a:r>
            <a:r>
              <a:rPr lang="ru-RU" b="1" dirty="0" smtClean="0">
                <a:solidFill>
                  <a:srgbClr val="002060"/>
                </a:solidFill>
                <a:latin typeface="Comic Sans MS" pitchFamily="66" charset="0"/>
              </a:rPr>
              <a:t>                           развития </a:t>
            </a:r>
            <a:r>
              <a:rPr lang="ru-RU" b="1" dirty="0">
                <a:solidFill>
                  <a:srgbClr val="002060"/>
                </a:solidFill>
                <a:latin typeface="Comic Sans MS" pitchFamily="66" charset="0"/>
              </a:rPr>
              <a:t>ребёнка. Задача родителей и педагогов – </a:t>
            </a:r>
            <a:r>
              <a:rPr lang="ru-RU" b="1" dirty="0" smtClean="0">
                <a:solidFill>
                  <a:srgbClr val="002060"/>
                </a:solidFill>
                <a:latin typeface="Comic Sans MS" pitchFamily="66" charset="0"/>
              </a:rPr>
              <a:t> </a:t>
            </a:r>
          </a:p>
          <a:p>
            <a:r>
              <a:rPr lang="ru-RU" b="1" dirty="0" smtClean="0">
                <a:solidFill>
                  <a:srgbClr val="002060"/>
                </a:solidFill>
                <a:latin typeface="Comic Sans MS" pitchFamily="66" charset="0"/>
              </a:rPr>
              <a:t>                            привлечь </a:t>
            </a:r>
            <a:r>
              <a:rPr lang="ru-RU" b="1" dirty="0">
                <a:solidFill>
                  <a:srgbClr val="002060"/>
                </a:solidFill>
                <a:latin typeface="Comic Sans MS" pitchFamily="66" charset="0"/>
              </a:rPr>
              <a:t>внимание детей к красоте музыки, помочь </a:t>
            </a:r>
            <a:r>
              <a:rPr lang="ru-RU" b="1" dirty="0" smtClean="0">
                <a:solidFill>
                  <a:srgbClr val="002060"/>
                </a:solidFill>
                <a:latin typeface="Comic Sans MS" pitchFamily="66" charset="0"/>
              </a:rPr>
              <a:t> </a:t>
            </a:r>
          </a:p>
          <a:p>
            <a:r>
              <a:rPr lang="ru-RU" b="1" dirty="0" smtClean="0">
                <a:solidFill>
                  <a:srgbClr val="002060"/>
                </a:solidFill>
                <a:latin typeface="Comic Sans MS" pitchFamily="66" charset="0"/>
              </a:rPr>
              <a:t> </a:t>
            </a:r>
            <a:r>
              <a:rPr lang="ru-RU" b="1" dirty="0" smtClean="0">
                <a:solidFill>
                  <a:srgbClr val="002060"/>
                </a:solidFill>
                <a:latin typeface="Comic Sans MS" pitchFamily="66" charset="0"/>
              </a:rPr>
              <a:t>                           </a:t>
            </a:r>
            <a:r>
              <a:rPr lang="ru-RU" b="1" dirty="0" smtClean="0">
                <a:solidFill>
                  <a:srgbClr val="002060"/>
                </a:solidFill>
                <a:latin typeface="Comic Sans MS" pitchFamily="66" charset="0"/>
              </a:rPr>
              <a:t>ощутить </a:t>
            </a:r>
            <a:r>
              <a:rPr lang="ru-RU" b="1" dirty="0">
                <a:solidFill>
                  <a:srgbClr val="002060"/>
                </a:solidFill>
                <a:latin typeface="Comic Sans MS" pitchFamily="66" charset="0"/>
              </a:rPr>
              <a:t>её в полной мере. Потому что, постигая красоту в музыке, ребёнок учится ценить её в жизни, в человеческих отношениях. </a:t>
            </a:r>
          </a:p>
        </p:txBody>
      </p:sp>
    </p:spTree>
    <p:extLst>
      <p:ext uri="{BB962C8B-B14F-4D97-AF65-F5344CB8AC3E}">
        <p14:creationId xmlns:p14="http://schemas.microsoft.com/office/powerpoint/2010/main" xmlns="" val="64341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0" y="0"/>
            <a:ext cx="9144000" cy="5632311"/>
          </a:xfrm>
          <a:prstGeom prst="rect">
            <a:avLst/>
          </a:prstGeom>
        </p:spPr>
        <p:txBody>
          <a:bodyPr wrap="square">
            <a:spAutoFit/>
          </a:bodyPr>
          <a:lstStyle/>
          <a:p>
            <a:r>
              <a:rPr lang="ru-RU" dirty="0" smtClean="0">
                <a:solidFill>
                  <a:srgbClr val="002060"/>
                </a:solidFill>
                <a:latin typeface="Comic Sans MS" pitchFamily="66" charset="0"/>
              </a:rPr>
              <a:t>С </a:t>
            </a:r>
            <a:r>
              <a:rPr lang="ru-RU" dirty="0" smtClean="0">
                <a:solidFill>
                  <a:srgbClr val="002060"/>
                </a:solidFill>
                <a:latin typeface="Comic Sans MS" pitchFamily="66" charset="0"/>
              </a:rPr>
              <a:t>восприятия и познания красоты начинается воспитание эмоциональной культуры, воспитание чувств. Это понимали ещё древние греки, и поэтому музыкальные занятия (слушание музыки, игра на лире, флейте, хоровое пение) были обязательны в программе древнегреческой школы. Древнегреческие учителя, подбирая определённые музыкальные произведения, старались развить у молодых эллинов такие качества, как доброта, простота, мужество. «Среди многочисленных средств воздействия на юное сердце, — отмечал В.Сухомлинский, — важное место принадлежит музыке. Музыка и нравственность – это проблема, ожидающая глубокого изучения и решения. Я убеждена, что музыкальная культура является одним из важнейших условий воспитания нравственной культуры». Развитие эмоциональной сферы в свою очередь стимулирует работу мозга. И.И. Павлов писал, что «…главный импульс для деятельности коры полушарий головного мозга идёт от подкорки</a:t>
            </a:r>
            <a:r>
              <a:rPr lang="ru-RU" dirty="0" smtClean="0">
                <a:solidFill>
                  <a:srgbClr val="002060"/>
                </a:solidFill>
                <a:latin typeface="Comic Sans MS" pitchFamily="66" charset="0"/>
              </a:rPr>
              <a:t>.</a:t>
            </a:r>
          </a:p>
          <a:p>
            <a:r>
              <a:rPr lang="ru-RU" dirty="0" smtClean="0">
                <a:solidFill>
                  <a:srgbClr val="002060"/>
                </a:solidFill>
                <a:latin typeface="Comic Sans MS" pitchFamily="66" charset="0"/>
              </a:rPr>
              <a:t> </a:t>
            </a:r>
            <a:r>
              <a:rPr lang="ru-RU" dirty="0" smtClean="0">
                <a:solidFill>
                  <a:srgbClr val="002060"/>
                </a:solidFill>
                <a:latin typeface="Comic Sans MS" pitchFamily="66" charset="0"/>
              </a:rPr>
              <a:t>                                             Если исключить </a:t>
            </a:r>
            <a:r>
              <a:rPr lang="ru-RU" dirty="0" smtClean="0">
                <a:solidFill>
                  <a:srgbClr val="002060"/>
                </a:solidFill>
                <a:latin typeface="Comic Sans MS" pitchFamily="66" charset="0"/>
              </a:rPr>
              <a:t>… эмоции, то кора лишается </a:t>
            </a:r>
            <a:r>
              <a:rPr lang="ru-RU" dirty="0" smtClean="0">
                <a:solidFill>
                  <a:srgbClr val="002060"/>
                </a:solidFill>
                <a:latin typeface="Comic Sans MS" pitchFamily="66" charset="0"/>
              </a:rPr>
              <a:t>                          </a:t>
            </a:r>
          </a:p>
          <a:p>
            <a:r>
              <a:rPr lang="ru-RU" dirty="0" smtClean="0">
                <a:solidFill>
                  <a:srgbClr val="002060"/>
                </a:solidFill>
                <a:latin typeface="Comic Sans MS" pitchFamily="66" charset="0"/>
              </a:rPr>
              <a:t> </a:t>
            </a:r>
            <a:r>
              <a:rPr lang="ru-RU" dirty="0" smtClean="0">
                <a:solidFill>
                  <a:srgbClr val="002060"/>
                </a:solidFill>
                <a:latin typeface="Comic Sans MS" pitchFamily="66" charset="0"/>
              </a:rPr>
              <a:t>                                             главного </a:t>
            </a:r>
            <a:r>
              <a:rPr lang="ru-RU" dirty="0" smtClean="0">
                <a:solidFill>
                  <a:srgbClr val="002060"/>
                </a:solidFill>
                <a:latin typeface="Comic Sans MS" pitchFamily="66" charset="0"/>
              </a:rPr>
              <a:t>источники силы». </a:t>
            </a:r>
            <a:endParaRPr lang="ru-RU" dirty="0" smtClean="0">
              <a:solidFill>
                <a:srgbClr val="002060"/>
              </a:solidFill>
              <a:latin typeface="Comic Sans MS" pitchFamily="66" charset="0"/>
            </a:endParaRPr>
          </a:p>
          <a:p>
            <a:r>
              <a:rPr lang="ru-RU" dirty="0" smtClean="0">
                <a:solidFill>
                  <a:srgbClr val="002060"/>
                </a:solidFill>
                <a:latin typeface="Comic Sans MS" pitchFamily="66" charset="0"/>
              </a:rPr>
              <a:t> </a:t>
            </a:r>
            <a:r>
              <a:rPr lang="ru-RU" dirty="0" smtClean="0">
                <a:solidFill>
                  <a:srgbClr val="002060"/>
                </a:solidFill>
                <a:latin typeface="Comic Sans MS" pitchFamily="66" charset="0"/>
              </a:rPr>
              <a:t>                                             Как </a:t>
            </a:r>
            <a:r>
              <a:rPr lang="ru-RU" dirty="0" smtClean="0">
                <a:solidFill>
                  <a:srgbClr val="002060"/>
                </a:solidFill>
                <a:latin typeface="Comic Sans MS" pitchFamily="66" charset="0"/>
              </a:rPr>
              <a:t>показывают исследования, под влиянием </a:t>
            </a:r>
            <a:endParaRPr lang="ru-RU" dirty="0" smtClean="0">
              <a:solidFill>
                <a:srgbClr val="002060"/>
              </a:solidFill>
              <a:latin typeface="Comic Sans MS" pitchFamily="66" charset="0"/>
            </a:endParaRPr>
          </a:p>
          <a:p>
            <a:r>
              <a:rPr lang="ru-RU" dirty="0" smtClean="0">
                <a:solidFill>
                  <a:srgbClr val="002060"/>
                </a:solidFill>
                <a:latin typeface="Comic Sans MS" pitchFamily="66" charset="0"/>
              </a:rPr>
              <a:t>                                              музыкальных </a:t>
            </a:r>
            <a:r>
              <a:rPr lang="ru-RU" dirty="0" smtClean="0">
                <a:solidFill>
                  <a:srgbClr val="002060"/>
                </a:solidFill>
                <a:latin typeface="Comic Sans MS" pitchFamily="66" charset="0"/>
              </a:rPr>
              <a:t>впечатлений начинают разговаривать </a:t>
            </a:r>
            <a:r>
              <a:rPr lang="ru-RU" dirty="0" smtClean="0">
                <a:solidFill>
                  <a:srgbClr val="002060"/>
                </a:solidFill>
                <a:latin typeface="Comic Sans MS" pitchFamily="66" charset="0"/>
              </a:rPr>
              <a:t>                     </a:t>
            </a:r>
          </a:p>
          <a:p>
            <a:r>
              <a:rPr lang="ru-RU" dirty="0" smtClean="0">
                <a:solidFill>
                  <a:srgbClr val="002060"/>
                </a:solidFill>
                <a:latin typeface="Comic Sans MS" pitchFamily="66" charset="0"/>
              </a:rPr>
              <a:t> </a:t>
            </a:r>
            <a:r>
              <a:rPr lang="ru-RU" dirty="0" smtClean="0">
                <a:solidFill>
                  <a:srgbClr val="002060"/>
                </a:solidFill>
                <a:latin typeface="Comic Sans MS" pitchFamily="66" charset="0"/>
              </a:rPr>
              <a:t>                                             даже </a:t>
            </a:r>
            <a:r>
              <a:rPr lang="ru-RU" dirty="0" smtClean="0">
                <a:solidFill>
                  <a:srgbClr val="002060"/>
                </a:solidFill>
                <a:latin typeface="Comic Sans MS" pitchFamily="66" charset="0"/>
              </a:rPr>
              <a:t>инертные дети, с замедленным умственным </a:t>
            </a:r>
            <a:r>
              <a:rPr lang="ru-RU" dirty="0" smtClean="0">
                <a:solidFill>
                  <a:srgbClr val="002060"/>
                </a:solidFill>
                <a:latin typeface="Comic Sans MS" pitchFamily="66" charset="0"/>
              </a:rPr>
              <a:t> </a:t>
            </a:r>
          </a:p>
          <a:p>
            <a:r>
              <a:rPr lang="ru-RU" dirty="0" smtClean="0">
                <a:solidFill>
                  <a:srgbClr val="002060"/>
                </a:solidFill>
                <a:latin typeface="Comic Sans MS" pitchFamily="66" charset="0"/>
              </a:rPr>
              <a:t> </a:t>
            </a:r>
            <a:r>
              <a:rPr lang="ru-RU" dirty="0" smtClean="0">
                <a:solidFill>
                  <a:srgbClr val="002060"/>
                </a:solidFill>
                <a:latin typeface="Comic Sans MS" pitchFamily="66" charset="0"/>
              </a:rPr>
              <a:t>                                             развитием</a:t>
            </a:r>
            <a:r>
              <a:rPr lang="ru-RU" dirty="0" smtClean="0">
                <a:solidFill>
                  <a:srgbClr val="002060"/>
                </a:solidFill>
                <a:latin typeface="Comic Sans MS" pitchFamily="66" charset="0"/>
              </a:rPr>
              <a:t>, которых, казалось, никакими усилиями </a:t>
            </a:r>
            <a:r>
              <a:rPr lang="ru-RU" dirty="0" smtClean="0">
                <a:solidFill>
                  <a:srgbClr val="002060"/>
                </a:solidFill>
                <a:latin typeface="Comic Sans MS" pitchFamily="66" charset="0"/>
              </a:rPr>
              <a:t> </a:t>
            </a:r>
          </a:p>
          <a:p>
            <a:r>
              <a:rPr lang="ru-RU" dirty="0" smtClean="0">
                <a:solidFill>
                  <a:srgbClr val="002060"/>
                </a:solidFill>
                <a:latin typeface="Comic Sans MS" pitchFamily="66" charset="0"/>
              </a:rPr>
              <a:t> </a:t>
            </a:r>
            <a:r>
              <a:rPr lang="ru-RU" dirty="0" smtClean="0">
                <a:solidFill>
                  <a:srgbClr val="002060"/>
                </a:solidFill>
                <a:latin typeface="Comic Sans MS" pitchFamily="66" charset="0"/>
              </a:rPr>
              <a:t>                                             не </a:t>
            </a:r>
            <a:r>
              <a:rPr lang="ru-RU" dirty="0" smtClean="0">
                <a:solidFill>
                  <a:srgbClr val="002060"/>
                </a:solidFill>
                <a:latin typeface="Comic Sans MS" pitchFamily="66" charset="0"/>
              </a:rPr>
              <a:t>расшевелить</a:t>
            </a:r>
            <a:r>
              <a:rPr lang="ru-RU" dirty="0" smtClean="0">
                <a:solidFill>
                  <a:srgbClr val="0070C0"/>
                </a:solidFill>
                <a:latin typeface="Comic Sans MS" pitchFamily="66" charset="0"/>
              </a:rPr>
              <a:t>. </a:t>
            </a:r>
            <a:endParaRPr lang="ru-RU" dirty="0">
              <a:solidFill>
                <a:srgbClr val="0070C0"/>
              </a:solidFill>
              <a:latin typeface="Comic Sans MS" pitchFamily="66" charset="0"/>
            </a:endParaRPr>
          </a:p>
        </p:txBody>
      </p:sp>
    </p:spTree>
    <p:extLst>
      <p:ext uri="{BB962C8B-B14F-4D97-AF65-F5344CB8AC3E}">
        <p14:creationId xmlns:p14="http://schemas.microsoft.com/office/powerpoint/2010/main" xmlns="" val="64341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323528" y="188640"/>
            <a:ext cx="8496944" cy="6740307"/>
          </a:xfrm>
          <a:prstGeom prst="rect">
            <a:avLst/>
          </a:prstGeom>
        </p:spPr>
        <p:txBody>
          <a:bodyPr wrap="square">
            <a:spAutoFit/>
          </a:bodyPr>
          <a:lstStyle/>
          <a:p>
            <a:r>
              <a:rPr lang="ru-RU" sz="2400" b="1" dirty="0" smtClean="0">
                <a:solidFill>
                  <a:srgbClr val="002060"/>
                </a:solidFill>
              </a:rPr>
              <a:t>Рисуем </a:t>
            </a:r>
            <a:r>
              <a:rPr lang="ru-RU" sz="2400" b="1" dirty="0">
                <a:solidFill>
                  <a:srgbClr val="002060"/>
                </a:solidFill>
              </a:rPr>
              <a:t>музыку </a:t>
            </a:r>
            <a:r>
              <a:rPr lang="ru-RU" sz="2400" b="1" dirty="0" smtClean="0">
                <a:solidFill>
                  <a:srgbClr val="002060"/>
                </a:solidFill>
              </a:rPr>
              <a:t>дома</a:t>
            </a:r>
            <a:endParaRPr lang="ru-RU" sz="2400" b="1" dirty="0" smtClean="0">
              <a:solidFill>
                <a:srgbClr val="002060"/>
              </a:solidFill>
              <a:latin typeface="Comic Sans MS" pitchFamily="66" charset="0"/>
            </a:endParaRPr>
          </a:p>
          <a:p>
            <a:r>
              <a:rPr lang="ru-RU" sz="2400" dirty="0" smtClean="0">
                <a:solidFill>
                  <a:srgbClr val="FF0000"/>
                </a:solidFill>
                <a:latin typeface="Comic Sans MS" pitchFamily="66" charset="0"/>
              </a:rPr>
              <a:t>Все </a:t>
            </a:r>
            <a:r>
              <a:rPr lang="ru-RU" sz="2400" dirty="0">
                <a:solidFill>
                  <a:srgbClr val="FF0000"/>
                </a:solidFill>
                <a:latin typeface="Comic Sans MS" pitchFamily="66" charset="0"/>
              </a:rPr>
              <a:t>малыши, едва научившись держать в руках карандаш, тут же стремятся в самых неподходящих местах создать свой художественный шедевр. Используйте это стремление вашего ребенка и предложите ему "нарисовать" музыку. Для начала поставьте диск с веселой, задорной музыкой. </a:t>
            </a:r>
            <a:endParaRPr lang="ru-RU" sz="2400" dirty="0" smtClean="0">
              <a:solidFill>
                <a:srgbClr val="FF0000"/>
              </a:solidFill>
              <a:latin typeface="Comic Sans MS" pitchFamily="66" charset="0"/>
            </a:endParaRPr>
          </a:p>
          <a:p>
            <a:r>
              <a:rPr lang="ru-RU" sz="2400" dirty="0" smtClean="0">
                <a:solidFill>
                  <a:srgbClr val="FF0000"/>
                </a:solidFill>
                <a:latin typeface="Comic Sans MS" pitchFamily="66" charset="0"/>
              </a:rPr>
              <a:t>                             Это </a:t>
            </a:r>
            <a:r>
              <a:rPr lang="ru-RU" sz="2400" dirty="0">
                <a:solidFill>
                  <a:srgbClr val="FF0000"/>
                </a:solidFill>
                <a:latin typeface="Comic Sans MS" pitchFamily="66" charset="0"/>
              </a:rPr>
              <a:t>может быть "Шутка" </a:t>
            </a:r>
            <a:r>
              <a:rPr lang="ru-RU" sz="2400" dirty="0" err="1">
                <a:solidFill>
                  <a:srgbClr val="FF0000"/>
                </a:solidFill>
                <a:latin typeface="Comic Sans MS" pitchFamily="66" charset="0"/>
              </a:rPr>
              <a:t>И.С.Баха</a:t>
            </a:r>
            <a:r>
              <a:rPr lang="ru-RU" sz="2400" dirty="0">
                <a:solidFill>
                  <a:srgbClr val="FF0000"/>
                </a:solidFill>
                <a:latin typeface="Comic Sans MS" pitchFamily="66" charset="0"/>
              </a:rPr>
              <a:t> или </a:t>
            </a:r>
            <a:r>
              <a:rPr lang="ru-RU" sz="2400" dirty="0" smtClean="0">
                <a:solidFill>
                  <a:srgbClr val="FF0000"/>
                </a:solidFill>
                <a:latin typeface="Comic Sans MS" pitchFamily="66" charset="0"/>
              </a:rPr>
              <a:t>                     </a:t>
            </a:r>
          </a:p>
          <a:p>
            <a:r>
              <a:rPr lang="ru-RU" sz="2400" dirty="0" smtClean="0">
                <a:solidFill>
                  <a:srgbClr val="FF0000"/>
                </a:solidFill>
                <a:latin typeface="Comic Sans MS" pitchFamily="66" charset="0"/>
              </a:rPr>
              <a:t>                             "</a:t>
            </a:r>
            <a:r>
              <a:rPr lang="ru-RU" sz="2400" dirty="0">
                <a:solidFill>
                  <a:srgbClr val="FF0000"/>
                </a:solidFill>
                <a:latin typeface="Comic Sans MS" pitchFamily="66" charset="0"/>
              </a:rPr>
              <a:t>Итальянская полька" </a:t>
            </a:r>
            <a:r>
              <a:rPr lang="ru-RU" sz="2400" dirty="0" err="1">
                <a:solidFill>
                  <a:srgbClr val="FF0000"/>
                </a:solidFill>
                <a:latin typeface="Comic Sans MS" pitchFamily="66" charset="0"/>
              </a:rPr>
              <a:t>С.Рахманинова</a:t>
            </a:r>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a:t>
            </a:r>
          </a:p>
          <a:p>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В </a:t>
            </a:r>
            <a:r>
              <a:rPr lang="ru-RU" sz="2400" dirty="0">
                <a:solidFill>
                  <a:srgbClr val="FF0000"/>
                </a:solidFill>
                <a:latin typeface="Comic Sans MS" pitchFamily="66" charset="0"/>
              </a:rPr>
              <a:t>первую очередь ребенок должен </a:t>
            </a:r>
            <a:r>
              <a:rPr lang="ru-RU" sz="2400" dirty="0" smtClean="0">
                <a:solidFill>
                  <a:srgbClr val="FF0000"/>
                </a:solidFill>
                <a:latin typeface="Comic Sans MS" pitchFamily="66" charset="0"/>
              </a:rPr>
              <a:t>                     </a:t>
            </a:r>
          </a:p>
          <a:p>
            <a:r>
              <a:rPr lang="ru-RU" sz="2400" dirty="0" smtClean="0">
                <a:solidFill>
                  <a:srgbClr val="FF0000"/>
                </a:solidFill>
                <a:latin typeface="Comic Sans MS" pitchFamily="66" charset="0"/>
              </a:rPr>
              <a:t>                              просто </a:t>
            </a:r>
            <a:r>
              <a:rPr lang="ru-RU" sz="2400" dirty="0">
                <a:solidFill>
                  <a:srgbClr val="FF0000"/>
                </a:solidFill>
                <a:latin typeface="Comic Sans MS" pitchFamily="66" charset="0"/>
              </a:rPr>
              <a:t>внимательно прослушать </a:t>
            </a:r>
            <a:r>
              <a:rPr lang="ru-RU" sz="2400" dirty="0" smtClean="0">
                <a:solidFill>
                  <a:srgbClr val="FF0000"/>
                </a:solidFill>
                <a:latin typeface="Comic Sans MS" pitchFamily="66" charset="0"/>
              </a:rPr>
              <a:t>    </a:t>
            </a:r>
          </a:p>
          <a:p>
            <a:r>
              <a:rPr lang="ru-RU" sz="2400" dirty="0" smtClean="0">
                <a:solidFill>
                  <a:srgbClr val="FF0000"/>
                </a:solidFill>
                <a:latin typeface="Comic Sans MS" pitchFamily="66" charset="0"/>
              </a:rPr>
              <a:t>                              звучащее </a:t>
            </a:r>
            <a:r>
              <a:rPr lang="ru-RU" sz="2400" dirty="0">
                <a:solidFill>
                  <a:srgbClr val="FF0000"/>
                </a:solidFill>
                <a:latin typeface="Comic Sans MS" pitchFamily="66" charset="0"/>
              </a:rPr>
              <a:t>произведение. Если во </a:t>
            </a:r>
            <a:r>
              <a:rPr lang="ru-RU" sz="2400" dirty="0" smtClean="0">
                <a:solidFill>
                  <a:srgbClr val="FF0000"/>
                </a:solidFill>
                <a:latin typeface="Comic Sans MS" pitchFamily="66" charset="0"/>
              </a:rPr>
              <a:t> </a:t>
            </a:r>
          </a:p>
          <a:p>
            <a:r>
              <a:rPr lang="ru-RU" sz="2400" dirty="0" smtClean="0">
                <a:solidFill>
                  <a:srgbClr val="FF0000"/>
                </a:solidFill>
                <a:latin typeface="Comic Sans MS" pitchFamily="66" charset="0"/>
              </a:rPr>
              <a:t>                              время </a:t>
            </a:r>
            <a:r>
              <a:rPr lang="ru-RU" sz="2400" dirty="0">
                <a:solidFill>
                  <a:srgbClr val="FF0000"/>
                </a:solidFill>
                <a:latin typeface="Comic Sans MS" pitchFamily="66" charset="0"/>
              </a:rPr>
              <a:t>слушания он будет бурно </a:t>
            </a:r>
            <a:r>
              <a:rPr lang="ru-RU" sz="2400" dirty="0" smtClean="0">
                <a:solidFill>
                  <a:srgbClr val="FF0000"/>
                </a:solidFill>
                <a:latin typeface="Comic Sans MS" pitchFamily="66" charset="0"/>
              </a:rPr>
              <a:t> </a:t>
            </a:r>
          </a:p>
          <a:p>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выражать </a:t>
            </a:r>
            <a:r>
              <a:rPr lang="ru-RU" sz="2400" dirty="0">
                <a:solidFill>
                  <a:srgbClr val="FF0000"/>
                </a:solidFill>
                <a:latin typeface="Comic Sans MS" pitchFamily="66" charset="0"/>
              </a:rPr>
              <a:t>свои эмоции, не </a:t>
            </a:r>
            <a:r>
              <a:rPr lang="ru-RU" sz="2400" dirty="0" smtClean="0">
                <a:solidFill>
                  <a:srgbClr val="FF0000"/>
                </a:solidFill>
                <a:latin typeface="Comic Sans MS" pitchFamily="66" charset="0"/>
              </a:rPr>
              <a:t> </a:t>
            </a:r>
          </a:p>
          <a:p>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останавливайте </a:t>
            </a:r>
            <a:r>
              <a:rPr lang="ru-RU" sz="2400" dirty="0">
                <a:solidFill>
                  <a:srgbClr val="FF0000"/>
                </a:solidFill>
                <a:latin typeface="Comic Sans MS" pitchFamily="66" charset="0"/>
              </a:rPr>
              <a:t>его. Это значит, что </a:t>
            </a:r>
            <a:r>
              <a:rPr lang="ru-RU" sz="2400" dirty="0" smtClean="0">
                <a:solidFill>
                  <a:srgbClr val="FF0000"/>
                </a:solidFill>
                <a:latin typeface="Comic Sans MS" pitchFamily="66" charset="0"/>
              </a:rPr>
              <a:t> </a:t>
            </a:r>
          </a:p>
          <a:p>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малыш </a:t>
            </a:r>
            <a:r>
              <a:rPr lang="ru-RU" sz="2400" dirty="0">
                <a:solidFill>
                  <a:srgbClr val="FF0000"/>
                </a:solidFill>
                <a:latin typeface="Comic Sans MS" pitchFamily="66" charset="0"/>
              </a:rPr>
              <a:t>правильно определил </a:t>
            </a:r>
            <a:r>
              <a:rPr lang="ru-RU" sz="2400" dirty="0" smtClean="0">
                <a:solidFill>
                  <a:srgbClr val="FF0000"/>
                </a:solidFill>
                <a:latin typeface="Comic Sans MS" pitchFamily="66" charset="0"/>
              </a:rPr>
              <a:t>   </a:t>
            </a:r>
          </a:p>
          <a:p>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характер </a:t>
            </a:r>
            <a:r>
              <a:rPr lang="ru-RU" sz="2400" dirty="0">
                <a:solidFill>
                  <a:srgbClr val="FF0000"/>
                </a:solidFill>
                <a:latin typeface="Comic Sans MS" pitchFamily="66" charset="0"/>
              </a:rPr>
              <a:t>исполняемого </a:t>
            </a:r>
            <a:r>
              <a:rPr lang="ru-RU" sz="2400" dirty="0" smtClean="0">
                <a:solidFill>
                  <a:srgbClr val="FF0000"/>
                </a:solidFill>
                <a:latin typeface="Comic Sans MS" pitchFamily="66" charset="0"/>
              </a:rPr>
              <a:t>   </a:t>
            </a:r>
          </a:p>
          <a:p>
            <a:r>
              <a:rPr lang="ru-RU" sz="2400" dirty="0">
                <a:solidFill>
                  <a:srgbClr val="FF0000"/>
                </a:solidFill>
                <a:latin typeface="Comic Sans MS" pitchFamily="66" charset="0"/>
              </a:rPr>
              <a:t> </a:t>
            </a:r>
            <a:r>
              <a:rPr lang="ru-RU" sz="2400" dirty="0" smtClean="0">
                <a:solidFill>
                  <a:srgbClr val="FF0000"/>
                </a:solidFill>
                <a:latin typeface="Comic Sans MS" pitchFamily="66" charset="0"/>
              </a:rPr>
              <a:t>                             произведения</a:t>
            </a:r>
            <a:r>
              <a:rPr lang="ru-RU" sz="2400" dirty="0">
                <a:solidFill>
                  <a:srgbClr val="FF0000"/>
                </a:solidFill>
                <a:latin typeface="Comic Sans MS" pitchFamily="66" charset="0"/>
              </a:rPr>
              <a:t>. </a:t>
            </a:r>
            <a:r>
              <a:rPr lang="ru-RU" dirty="0">
                <a:solidFill>
                  <a:srgbClr val="FF0000"/>
                </a:solidFill>
                <a:latin typeface="Comic Sans MS" pitchFamily="66" charset="0"/>
              </a:rPr>
              <a:t> </a:t>
            </a:r>
          </a:p>
        </p:txBody>
      </p:sp>
    </p:spTree>
    <p:extLst>
      <p:ext uri="{BB962C8B-B14F-4D97-AF65-F5344CB8AC3E}">
        <p14:creationId xmlns:p14="http://schemas.microsoft.com/office/powerpoint/2010/main" xmlns="" val="28006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0" y="116632"/>
            <a:ext cx="9036496" cy="6555641"/>
          </a:xfrm>
          <a:prstGeom prst="rect">
            <a:avLst/>
          </a:prstGeom>
        </p:spPr>
        <p:txBody>
          <a:bodyPr wrap="square">
            <a:spAutoFit/>
          </a:bodyPr>
          <a:lstStyle/>
          <a:p>
            <a:r>
              <a:rPr lang="ru-RU" sz="2000" dirty="0">
                <a:solidFill>
                  <a:srgbClr val="FF0000"/>
                </a:solidFill>
                <a:latin typeface="Comic Sans MS" pitchFamily="66" charset="0"/>
              </a:rPr>
              <a:t>Попросите малыша рассказать вам, почему именно эта картинка подходит для данной музыки. Помогите наводящими вопросами: веселая или грустная музыка звучала во время рисования, какое настроение было у него в это время, что он представлял себе, слушая звучащую музыку? Ребенок 3-4 лет в состоянии вполне связно ответить на ваши вопросы и охотно расскажет о своем впечатлении от прослушанного произведения.  Выберите несколько песен с шутливым, жизнерадостным текстом, а также песни печального содержания. К примеру, подойдут песенки "Антошка". </a:t>
            </a:r>
            <a:endParaRPr lang="ru-RU" sz="2000" dirty="0" smtClean="0">
              <a:solidFill>
                <a:srgbClr val="FF0000"/>
              </a:solidFill>
              <a:latin typeface="Comic Sans MS" pitchFamily="66" charset="0"/>
            </a:endParaRPr>
          </a:p>
          <a:p>
            <a:r>
              <a:rPr lang="ru-RU" sz="2000" dirty="0" smtClean="0">
                <a:solidFill>
                  <a:srgbClr val="FF0000"/>
                </a:solidFill>
                <a:latin typeface="Comic Sans MS" pitchFamily="66" charset="0"/>
              </a:rPr>
              <a:t>                                   "</a:t>
            </a:r>
            <a:r>
              <a:rPr lang="ru-RU" sz="2000" dirty="0">
                <a:solidFill>
                  <a:srgbClr val="FF0000"/>
                </a:solidFill>
                <a:latin typeface="Comic Sans MS" pitchFamily="66" charset="0"/>
              </a:rPr>
              <a:t>Вместе весело шагать", "Пропала собака" и т.п</a:t>
            </a:r>
            <a:r>
              <a:rPr lang="ru-RU" sz="2000" dirty="0" smtClean="0">
                <a:solidFill>
                  <a:srgbClr val="FF0000"/>
                </a:solidFill>
                <a:latin typeface="Comic Sans MS" pitchFamily="66" charset="0"/>
              </a:rPr>
              <a:t>.</a:t>
            </a:r>
          </a:p>
          <a:p>
            <a:r>
              <a:rPr lang="ru-RU" sz="2000" dirty="0" smtClean="0">
                <a:solidFill>
                  <a:srgbClr val="FF0000"/>
                </a:solidFill>
                <a:latin typeface="Comic Sans MS" pitchFamily="66" charset="0"/>
              </a:rPr>
              <a:t>                                     Дайте </a:t>
            </a:r>
            <a:r>
              <a:rPr lang="ru-RU" sz="2000" dirty="0">
                <a:solidFill>
                  <a:srgbClr val="FF0000"/>
                </a:solidFill>
                <a:latin typeface="Comic Sans MS" pitchFamily="66" charset="0"/>
              </a:rPr>
              <a:t>малышу внимательно прослушать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песню</a:t>
            </a:r>
            <a:r>
              <a:rPr lang="ru-RU" sz="2000" dirty="0">
                <a:solidFill>
                  <a:srgbClr val="FF0000"/>
                </a:solidFill>
                <a:latin typeface="Comic Sans MS" pitchFamily="66" charset="0"/>
              </a:rPr>
              <a:t>, а затем предложите ему определить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характер </a:t>
            </a:r>
            <a:r>
              <a:rPr lang="ru-RU" sz="2000" dirty="0">
                <a:solidFill>
                  <a:srgbClr val="FF0000"/>
                </a:solidFill>
                <a:latin typeface="Comic Sans MS" pitchFamily="66" charset="0"/>
              </a:rPr>
              <a:t>музыки. С уверенностью можно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утверждать</a:t>
            </a:r>
            <a:r>
              <a:rPr lang="ru-RU" sz="2000" dirty="0">
                <a:solidFill>
                  <a:srgbClr val="FF0000"/>
                </a:solidFill>
                <a:latin typeface="Comic Sans MS" pitchFamily="66" charset="0"/>
              </a:rPr>
              <a:t>, что ребенок правильно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охарактеризует </a:t>
            </a:r>
            <a:r>
              <a:rPr lang="ru-RU" sz="2000" dirty="0">
                <a:solidFill>
                  <a:srgbClr val="FF0000"/>
                </a:solidFill>
                <a:latin typeface="Comic Sans MS" pitchFamily="66" charset="0"/>
              </a:rPr>
              <a:t>мелодию, ведь в этом ему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помогут </a:t>
            </a:r>
            <a:r>
              <a:rPr lang="ru-RU" sz="2000" dirty="0">
                <a:solidFill>
                  <a:srgbClr val="FF0000"/>
                </a:solidFill>
                <a:latin typeface="Comic Sans MS" pitchFamily="66" charset="0"/>
              </a:rPr>
              <a:t>слова песни. Стремясь научить ребенка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правильно </a:t>
            </a:r>
            <a:r>
              <a:rPr lang="ru-RU" sz="2000" dirty="0">
                <a:solidFill>
                  <a:srgbClr val="FF0000"/>
                </a:solidFill>
                <a:latin typeface="Comic Sans MS" pitchFamily="66" charset="0"/>
              </a:rPr>
              <a:t>определять характер и настроение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музыки</a:t>
            </a:r>
            <a:r>
              <a:rPr lang="ru-RU" sz="2000" dirty="0">
                <a:solidFill>
                  <a:srgbClr val="FF0000"/>
                </a:solidFill>
                <a:latin typeface="Comic Sans MS" pitchFamily="66" charset="0"/>
              </a:rPr>
              <a:t>, вы развиваете у крохи и другие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немаловажные </a:t>
            </a:r>
            <a:r>
              <a:rPr lang="ru-RU" sz="2000" dirty="0">
                <a:solidFill>
                  <a:srgbClr val="FF0000"/>
                </a:solidFill>
                <a:latin typeface="Comic Sans MS" pitchFamily="66" charset="0"/>
              </a:rPr>
              <a:t>качества, такие, как память, </a:t>
            </a:r>
            <a:r>
              <a:rPr lang="ru-RU" sz="2000" dirty="0" smtClean="0">
                <a:solidFill>
                  <a:srgbClr val="FF0000"/>
                </a:solidFill>
                <a:latin typeface="Comic Sans MS" pitchFamily="66" charset="0"/>
              </a:rPr>
              <a:t> </a:t>
            </a:r>
          </a:p>
          <a:p>
            <a:r>
              <a:rPr lang="ru-RU" sz="2000" dirty="0">
                <a:solidFill>
                  <a:srgbClr val="FF0000"/>
                </a:solidFill>
                <a:latin typeface="Comic Sans MS" pitchFamily="66" charset="0"/>
              </a:rPr>
              <a:t> </a:t>
            </a:r>
            <a:r>
              <a:rPr lang="ru-RU" sz="2000" dirty="0" smtClean="0">
                <a:solidFill>
                  <a:srgbClr val="FF0000"/>
                </a:solidFill>
                <a:latin typeface="Comic Sans MS" pitchFamily="66" charset="0"/>
              </a:rPr>
              <a:t>                                    мышление</a:t>
            </a:r>
            <a:r>
              <a:rPr lang="ru-RU" sz="2000" dirty="0">
                <a:solidFill>
                  <a:srgbClr val="FF0000"/>
                </a:solidFill>
                <a:latin typeface="Comic Sans MS" pitchFamily="66" charset="0"/>
              </a:rPr>
              <a:t>, разговорная </a:t>
            </a:r>
            <a:r>
              <a:rPr lang="ru-RU" sz="2000" dirty="0" smtClean="0">
                <a:solidFill>
                  <a:srgbClr val="FF0000"/>
                </a:solidFill>
                <a:latin typeface="Comic Sans MS" pitchFamily="66" charset="0"/>
              </a:rPr>
              <a:t>речь.</a:t>
            </a:r>
            <a:endParaRPr lang="ru-RU" sz="2000" dirty="0">
              <a:solidFill>
                <a:srgbClr val="FF0000"/>
              </a:solidFill>
              <a:latin typeface="Comic Sans MS" pitchFamily="66" charset="0"/>
            </a:endParaRPr>
          </a:p>
          <a:p>
            <a:r>
              <a:rPr lang="ru-RU" sz="2000" dirty="0" smtClean="0">
                <a:solidFill>
                  <a:srgbClr val="FF0000"/>
                </a:solidFill>
                <a:latin typeface="Comic Sans MS" pitchFamily="66" charset="0"/>
              </a:rPr>
              <a:t> </a:t>
            </a:r>
            <a:endParaRPr lang="ru-RU" sz="2000" dirty="0">
              <a:solidFill>
                <a:srgbClr val="FF0000"/>
              </a:solidFill>
              <a:latin typeface="Comic Sans MS" pitchFamily="66" charset="0"/>
            </a:endParaRPr>
          </a:p>
        </p:txBody>
      </p:sp>
    </p:spTree>
    <p:extLst>
      <p:ext uri="{BB962C8B-B14F-4D97-AF65-F5344CB8AC3E}">
        <p14:creationId xmlns:p14="http://schemas.microsoft.com/office/powerpoint/2010/main" xmlns="" val="64341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146" name="Rectangle 2"/>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i="0" u="none" strike="noStrike" cap="none" normalizeH="0" baseline="0" dirty="0" smtClean="0">
                <a:ln>
                  <a:noFill/>
                </a:ln>
                <a:solidFill>
                  <a:srgbClr val="00B050"/>
                </a:solidFill>
                <a:effectLst/>
                <a:latin typeface="Comic Sans MS" pitchFamily="66" charset="0"/>
                <a:ea typeface="Calibri" pitchFamily="34" charset="0"/>
                <a:cs typeface="Times New Roman" pitchFamily="18" charset="0"/>
              </a:rPr>
              <a:t>Зачем детям дошкольного возраста нужны развивающие музыкальные занятия?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Даже если ваш ребенок не будет заниматься музыкой в школе, музыкальное развитие для него будет очень полезным! Ведь музыкальные занятия способствуют выработке таких качеств и способностей, которые пригодятся ребенку и в школьные годы, и во взрослой жизни. Что же это за качества?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слуховое внимание, внимание к звуку, к его особенностям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внимание к слову, проникновение в суть дела</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внимание к окружающему миру (наблюдение за природой, размышления о ней)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владение интонационными возможностями речи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развитое образное мышление</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пространственные представления (геометрические линии и фигуры; навыки счета)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богатство и тонкость эмоциональных реакций, подвижность ума и души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двигательные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культура движений</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память - слуховая и зрительная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социальные навыки - через сотрудничество в игре и соблюдение ее правил</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готовность к поиску новых решений</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en-US"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 </a:t>
            </a:r>
            <a:r>
              <a:rPr kumimoji="0" lang="ru-RU" i="0" u="none" strike="noStrike" cap="none" normalizeH="0" baseline="0" dirty="0" smtClean="0">
                <a:ln>
                  <a:noFill/>
                </a:ln>
                <a:solidFill>
                  <a:schemeClr val="tx1">
                    <a:lumMod val="95000"/>
                    <a:lumOff val="5000"/>
                  </a:schemeClr>
                </a:solidFill>
                <a:effectLst/>
                <a:latin typeface="Comic Sans MS" pitchFamily="66" charset="0"/>
                <a:ea typeface="Calibri" pitchFamily="34" charset="0"/>
                <a:cs typeface="Times New Roman" pitchFamily="18" charset="0"/>
              </a:rPr>
              <a:t>умение концентрироваться и расслабляться. Занятия музыкой, пением, театром, танцами помогают ребенку найти душевное равновесие, укрепляют его здоровье, развивают коммуникабельность. Занимайтесь с ребенком музыкой, даже если не хотите вырастить из него Моцарта. Это принесет для него огромную пользу. </a:t>
            </a:r>
            <a:endParaRPr kumimoji="0" lang="ru-RU" i="0" u="none" strike="noStrike" cap="none" normalizeH="0" baseline="0" dirty="0" smtClean="0">
              <a:ln>
                <a:noFill/>
              </a:ln>
              <a:solidFill>
                <a:schemeClr val="tx1">
                  <a:lumMod val="95000"/>
                  <a:lumOff val="5000"/>
                </a:schemeClr>
              </a:solidFill>
              <a:effectLst/>
              <a:latin typeface="Comic Sans MS" pitchFamily="66" charset="0"/>
              <a:cs typeface="Arial" pitchFamily="34" charset="0"/>
            </a:endParaRPr>
          </a:p>
        </p:txBody>
      </p:sp>
    </p:spTree>
    <p:extLst>
      <p:ext uri="{BB962C8B-B14F-4D97-AF65-F5344CB8AC3E}">
        <p14:creationId xmlns:p14="http://schemas.microsoft.com/office/powerpoint/2010/main" xmlns="" val="64341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3073" name="Picture 1" descr="C:\Users\User3\Desktop\308_10_22_43_bI8o-1.jpg"/>
          <p:cNvPicPr>
            <a:picLocks noChangeAspect="1" noChangeArrowheads="1"/>
          </p:cNvPicPr>
          <p:nvPr/>
        </p:nvPicPr>
        <p:blipFill>
          <a:blip r:embed="rId3"/>
          <a:srcRect/>
          <a:stretch>
            <a:fillRect/>
          </a:stretch>
        </p:blipFill>
        <p:spPr bwMode="auto">
          <a:xfrm>
            <a:off x="1214414" y="2214554"/>
            <a:ext cx="2976570" cy="2232428"/>
          </a:xfrm>
          <a:prstGeom prst="rect">
            <a:avLst/>
          </a:prstGeom>
          <a:noFill/>
          <a:ln w="38100">
            <a:solidFill>
              <a:srgbClr val="0070C0"/>
            </a:solidFill>
          </a:ln>
        </p:spPr>
      </p:pic>
      <p:sp>
        <p:nvSpPr>
          <p:cNvPr id="4" name="Прямоугольник 3"/>
          <p:cNvSpPr/>
          <p:nvPr/>
        </p:nvSpPr>
        <p:spPr>
          <a:xfrm>
            <a:off x="0" y="285728"/>
            <a:ext cx="9144000" cy="2031325"/>
          </a:xfrm>
          <a:prstGeom prst="rect">
            <a:avLst/>
          </a:prstGeom>
        </p:spPr>
        <p:txBody>
          <a:bodyPr wrap="square">
            <a:spAutoFit/>
          </a:bodyPr>
          <a:lstStyle/>
          <a:p>
            <a:r>
              <a:rPr lang="ru-RU" dirty="0" smtClean="0">
                <a:solidFill>
                  <a:srgbClr val="00B050"/>
                </a:solidFill>
                <a:latin typeface="Comic Sans MS" pitchFamily="66" charset="0"/>
              </a:rPr>
              <a:t>1 сентября День знаний </a:t>
            </a:r>
            <a:r>
              <a:rPr lang="ru-RU" dirty="0" smtClean="0">
                <a:solidFill>
                  <a:srgbClr val="FF0066"/>
                </a:solidFill>
                <a:latin typeface="Comic Sans MS" pitchFamily="66" charset="0"/>
              </a:rPr>
              <a:t>– традиционный праздник школ России, но и дошкольники с радостью встречают учебный год, который сделает еще старше, здоровее и умнее маленьких ребятишек детского сада. В нашем детском саду 1 сентября состоялись праздничные мероприятия, посвященные Дню знаний.  На праздник заглянула Баба Яга, перепутав Новый учебный год с Новым годом. Дети рассказали ей, что такое школа, что нужно для обучения в школе, чем занимаются дети в школе.</a:t>
            </a:r>
            <a:endParaRPr lang="ru-RU" dirty="0">
              <a:solidFill>
                <a:srgbClr val="FF0066"/>
              </a:solidFill>
              <a:latin typeface="Comic Sans MS" pitchFamily="66" charset="0"/>
            </a:endParaRPr>
          </a:p>
        </p:txBody>
      </p:sp>
      <p:pic>
        <p:nvPicPr>
          <p:cNvPr id="3074" name="Picture 2" descr="C:\Users\User3\Desktop\308_10_22_43_o9Lp-1.jpg"/>
          <p:cNvPicPr>
            <a:picLocks noChangeAspect="1" noChangeArrowheads="1"/>
          </p:cNvPicPr>
          <p:nvPr/>
        </p:nvPicPr>
        <p:blipFill>
          <a:blip r:embed="rId4"/>
          <a:srcRect/>
          <a:stretch>
            <a:fillRect/>
          </a:stretch>
        </p:blipFill>
        <p:spPr bwMode="auto">
          <a:xfrm>
            <a:off x="4857752" y="2214554"/>
            <a:ext cx="2952757" cy="2214568"/>
          </a:xfrm>
          <a:prstGeom prst="rect">
            <a:avLst/>
          </a:prstGeom>
          <a:noFill/>
          <a:ln w="38100">
            <a:solidFill>
              <a:srgbClr val="0070C0"/>
            </a:solidFill>
          </a:ln>
        </p:spPr>
      </p:pic>
      <p:pic>
        <p:nvPicPr>
          <p:cNvPr id="3075" name="Picture 3" descr="C:\Users\User3\Desktop\308_10_22_43_nLtB-1.jpg"/>
          <p:cNvPicPr>
            <a:picLocks noChangeAspect="1" noChangeArrowheads="1"/>
          </p:cNvPicPr>
          <p:nvPr/>
        </p:nvPicPr>
        <p:blipFill>
          <a:blip r:embed="rId5"/>
          <a:srcRect/>
          <a:stretch>
            <a:fillRect/>
          </a:stretch>
        </p:blipFill>
        <p:spPr bwMode="auto">
          <a:xfrm>
            <a:off x="1714480" y="4714884"/>
            <a:ext cx="2667005" cy="2000254"/>
          </a:xfrm>
          <a:prstGeom prst="rect">
            <a:avLst/>
          </a:prstGeom>
          <a:noFill/>
          <a:ln w="38100">
            <a:solidFill>
              <a:srgbClr val="0070C0"/>
            </a:solidFill>
          </a:ln>
        </p:spPr>
      </p:pic>
      <p:pic>
        <p:nvPicPr>
          <p:cNvPr id="3076" name="Picture 4" descr="C:\Users\User3\Desktop\308_10_22_42_SYlN-1.jpg"/>
          <p:cNvPicPr>
            <a:picLocks noChangeAspect="1" noChangeArrowheads="1"/>
          </p:cNvPicPr>
          <p:nvPr/>
        </p:nvPicPr>
        <p:blipFill>
          <a:blip r:embed="rId6"/>
          <a:srcRect/>
          <a:stretch>
            <a:fillRect/>
          </a:stretch>
        </p:blipFill>
        <p:spPr bwMode="auto">
          <a:xfrm>
            <a:off x="4643438" y="4643446"/>
            <a:ext cx="2666987" cy="2000240"/>
          </a:xfrm>
          <a:prstGeom prst="rect">
            <a:avLst/>
          </a:prstGeom>
          <a:noFill/>
          <a:ln w="38100">
            <a:solidFill>
              <a:srgbClr val="0070C0"/>
            </a:solidFill>
          </a:ln>
        </p:spPr>
      </p:pic>
      <p:sp>
        <p:nvSpPr>
          <p:cNvPr id="8" name="Прямоугольник 7"/>
          <p:cNvSpPr/>
          <p:nvPr/>
        </p:nvSpPr>
        <p:spPr>
          <a:xfrm>
            <a:off x="2714612" y="0"/>
            <a:ext cx="3151825" cy="369332"/>
          </a:xfrm>
          <a:prstGeom prst="rect">
            <a:avLst/>
          </a:prstGeom>
        </p:spPr>
        <p:txBody>
          <a:bodyPr wrap="none">
            <a:spAutoFit/>
          </a:bodyPr>
          <a:lstStyle/>
          <a:p>
            <a:r>
              <a:rPr lang="ru-RU" b="1" dirty="0" smtClean="0">
                <a:solidFill>
                  <a:srgbClr val="7030A0"/>
                </a:solidFill>
                <a:latin typeface="Comic Sans MS" pitchFamily="66" charset="0"/>
              </a:rPr>
              <a:t>Всем нам весело живется</a:t>
            </a:r>
            <a:endParaRPr lang="ru-RU" b="1" dirty="0">
              <a:solidFill>
                <a:srgbClr val="7030A0"/>
              </a:solidFill>
              <a:latin typeface="Comic Sans MS" pitchFamily="66" charset="0"/>
            </a:endParaRPr>
          </a:p>
        </p:txBody>
      </p:sp>
    </p:spTree>
    <p:extLst>
      <p:ext uri="{BB962C8B-B14F-4D97-AF65-F5344CB8AC3E}">
        <p14:creationId xmlns:p14="http://schemas.microsoft.com/office/powerpoint/2010/main" xmlns="" val="64341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Picture 1" descr="C:\Users\User3\Desktop\308_16_40_15_heJ2-1.jpg"/>
          <p:cNvPicPr>
            <a:picLocks noChangeAspect="1" noChangeArrowheads="1"/>
          </p:cNvPicPr>
          <p:nvPr/>
        </p:nvPicPr>
        <p:blipFill>
          <a:blip r:embed="rId3"/>
          <a:srcRect/>
          <a:stretch>
            <a:fillRect/>
          </a:stretch>
        </p:blipFill>
        <p:spPr bwMode="auto">
          <a:xfrm>
            <a:off x="1500166" y="4357694"/>
            <a:ext cx="2857520" cy="2143140"/>
          </a:xfrm>
          <a:prstGeom prst="rect">
            <a:avLst/>
          </a:prstGeom>
          <a:noFill/>
          <a:ln w="38100">
            <a:solidFill>
              <a:srgbClr val="FFFF00"/>
            </a:solidFill>
          </a:ln>
        </p:spPr>
      </p:pic>
      <p:sp>
        <p:nvSpPr>
          <p:cNvPr id="4" name="Прямоугольник 3"/>
          <p:cNvSpPr/>
          <p:nvPr/>
        </p:nvSpPr>
        <p:spPr>
          <a:xfrm>
            <a:off x="0" y="285728"/>
            <a:ext cx="9144000" cy="1477328"/>
          </a:xfrm>
          <a:prstGeom prst="rect">
            <a:avLst/>
          </a:prstGeom>
        </p:spPr>
        <p:txBody>
          <a:bodyPr wrap="square">
            <a:spAutoFit/>
          </a:bodyPr>
          <a:lstStyle/>
          <a:p>
            <a:r>
              <a:rPr lang="ru-RU" b="1" dirty="0" smtClean="0">
                <a:solidFill>
                  <a:srgbClr val="00B050"/>
                </a:solidFill>
                <a:latin typeface="Comic Sans MS" pitchFamily="66" charset="0"/>
              </a:rPr>
              <a:t>Праздники </a:t>
            </a:r>
            <a:r>
              <a:rPr lang="ru-RU" b="1" dirty="0" smtClean="0">
                <a:solidFill>
                  <a:srgbClr val="00B050"/>
                </a:solidFill>
                <a:latin typeface="Comic Sans MS" pitchFamily="66" charset="0"/>
              </a:rPr>
              <a:t>осени в детском </a:t>
            </a:r>
            <a:r>
              <a:rPr lang="ru-RU" b="1" dirty="0" smtClean="0">
                <a:solidFill>
                  <a:srgbClr val="00B050"/>
                </a:solidFill>
                <a:latin typeface="Comic Sans MS" pitchFamily="66" charset="0"/>
              </a:rPr>
              <a:t>саду</a:t>
            </a:r>
            <a:endParaRPr lang="ru-RU" b="1" dirty="0" smtClean="0">
              <a:solidFill>
                <a:srgbClr val="00B050"/>
              </a:solidFill>
              <a:latin typeface="Comic Sans MS" pitchFamily="66" charset="0"/>
            </a:endParaRPr>
          </a:p>
          <a:p>
            <a:r>
              <a:rPr lang="ru-RU" b="1" dirty="0" smtClean="0">
                <a:solidFill>
                  <a:schemeClr val="accent6">
                    <a:lumMod val="75000"/>
                  </a:schemeClr>
                </a:solidFill>
                <a:latin typeface="Comic Sans MS" pitchFamily="66" charset="0"/>
              </a:rPr>
              <a:t>Осень — это такая разная и такая прекрасная пора. Осенние пейзажи завораживают. Каждому хочется любоваться радужно светящимся лесом, шуршать листьями, опадающими прямо под ноги, собирать их в букеты, вдыхать свежесть осеннего воздуха.</a:t>
            </a:r>
            <a:endParaRPr lang="ru-RU" b="1" dirty="0">
              <a:solidFill>
                <a:schemeClr val="accent6">
                  <a:lumMod val="75000"/>
                </a:schemeClr>
              </a:solidFill>
              <a:latin typeface="Comic Sans MS" pitchFamily="66" charset="0"/>
            </a:endParaRPr>
          </a:p>
        </p:txBody>
      </p:sp>
      <p:pic>
        <p:nvPicPr>
          <p:cNvPr id="4099" name="Picture 3" descr="C:\Users\User3\Desktop\308_16_40_15_xOTG-1.jpg"/>
          <p:cNvPicPr>
            <a:picLocks noChangeAspect="1" noChangeArrowheads="1"/>
          </p:cNvPicPr>
          <p:nvPr/>
        </p:nvPicPr>
        <p:blipFill>
          <a:blip r:embed="rId4"/>
          <a:srcRect/>
          <a:stretch>
            <a:fillRect/>
          </a:stretch>
        </p:blipFill>
        <p:spPr bwMode="auto">
          <a:xfrm>
            <a:off x="4857752" y="4357694"/>
            <a:ext cx="2857520" cy="2143140"/>
          </a:xfrm>
          <a:prstGeom prst="rect">
            <a:avLst/>
          </a:prstGeom>
          <a:noFill/>
          <a:ln w="38100">
            <a:solidFill>
              <a:srgbClr val="FFFF00"/>
            </a:solidFill>
          </a:ln>
        </p:spPr>
      </p:pic>
      <p:pic>
        <p:nvPicPr>
          <p:cNvPr id="4100" name="Picture 4" descr="C:\Users\User3\Desktop\308_16_40_14_DJBk-1.jpg"/>
          <p:cNvPicPr>
            <a:picLocks noChangeAspect="1" noChangeArrowheads="1"/>
          </p:cNvPicPr>
          <p:nvPr/>
        </p:nvPicPr>
        <p:blipFill>
          <a:blip r:embed="rId5"/>
          <a:srcRect/>
          <a:stretch>
            <a:fillRect/>
          </a:stretch>
        </p:blipFill>
        <p:spPr bwMode="auto">
          <a:xfrm>
            <a:off x="4857752" y="2071678"/>
            <a:ext cx="2857520" cy="2143140"/>
          </a:xfrm>
          <a:prstGeom prst="rect">
            <a:avLst/>
          </a:prstGeom>
          <a:noFill/>
          <a:ln w="38100">
            <a:solidFill>
              <a:srgbClr val="FFFF00"/>
            </a:solidFill>
          </a:ln>
        </p:spPr>
      </p:pic>
      <p:pic>
        <p:nvPicPr>
          <p:cNvPr id="4101" name="Picture 5" descr="C:\Users\User3\Desktop\308_16_40_15_1kBD-1.jpg"/>
          <p:cNvPicPr>
            <a:picLocks noChangeAspect="1" noChangeArrowheads="1"/>
          </p:cNvPicPr>
          <p:nvPr/>
        </p:nvPicPr>
        <p:blipFill>
          <a:blip r:embed="rId6"/>
          <a:srcRect/>
          <a:stretch>
            <a:fillRect/>
          </a:stretch>
        </p:blipFill>
        <p:spPr bwMode="auto">
          <a:xfrm>
            <a:off x="1500166" y="2071678"/>
            <a:ext cx="2857520" cy="2143141"/>
          </a:xfrm>
          <a:prstGeom prst="rect">
            <a:avLst/>
          </a:prstGeom>
          <a:noFill/>
          <a:ln w="38100">
            <a:solidFill>
              <a:srgbClr val="FFFF00"/>
            </a:solidFill>
          </a:ln>
        </p:spPr>
      </p:pic>
    </p:spTree>
    <p:extLst>
      <p:ext uri="{BB962C8B-B14F-4D97-AF65-F5344CB8AC3E}">
        <p14:creationId xmlns:p14="http://schemas.microsoft.com/office/powerpoint/2010/main" xmlns="" val="64341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3\Desktop\1613517992_40-p-fon-dlya-prezentatsii-na-temu-muzika-khach-4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0" y="0"/>
            <a:ext cx="9144000" cy="1754326"/>
          </a:xfrm>
          <a:prstGeom prst="rect">
            <a:avLst/>
          </a:prstGeom>
        </p:spPr>
        <p:txBody>
          <a:bodyPr wrap="square">
            <a:spAutoFit/>
          </a:bodyPr>
          <a:lstStyle/>
          <a:p>
            <a:r>
              <a:rPr lang="ru-RU" dirty="0" smtClean="0">
                <a:solidFill>
                  <a:srgbClr val="0070C0"/>
                </a:solidFill>
                <a:latin typeface="Comic Sans MS" pitchFamily="66" charset="0"/>
              </a:rPr>
              <a:t>День Матери</a:t>
            </a:r>
          </a:p>
          <a:p>
            <a:r>
              <a:rPr lang="ru-RU" dirty="0" smtClean="0">
                <a:solidFill>
                  <a:srgbClr val="FF0000"/>
                </a:solidFill>
                <a:latin typeface="Comic Sans MS" pitchFamily="66" charset="0"/>
              </a:rPr>
              <a:t>       Есть у нас замечательный праздник  в календаре – День матери, а значит, есть ещё один повод поздравить наших мам, поблагодарить их за доброту и ласку, нежно обнять и поцеловать.  И это замечательно: сколько бы хороших, добрых слов мы не говорили нашим мамам, сколько бы поводов для этого ни придумали, лишними они не будут.</a:t>
            </a:r>
            <a:endParaRPr lang="ru-RU" dirty="0">
              <a:solidFill>
                <a:srgbClr val="FF0000"/>
              </a:solidFill>
              <a:latin typeface="Comic Sans MS" pitchFamily="66" charset="0"/>
            </a:endParaRPr>
          </a:p>
        </p:txBody>
      </p:sp>
      <p:pic>
        <p:nvPicPr>
          <p:cNvPr id="5125" name="Picture 5" descr="C:\Users\User3\Desktop\308_16_23_12_LCYU-1.jpg"/>
          <p:cNvPicPr>
            <a:picLocks noChangeAspect="1" noChangeArrowheads="1"/>
          </p:cNvPicPr>
          <p:nvPr/>
        </p:nvPicPr>
        <p:blipFill>
          <a:blip r:embed="rId3"/>
          <a:srcRect/>
          <a:stretch>
            <a:fillRect/>
          </a:stretch>
        </p:blipFill>
        <p:spPr bwMode="auto">
          <a:xfrm>
            <a:off x="474520" y="1857364"/>
            <a:ext cx="3571900" cy="2000264"/>
          </a:xfrm>
          <a:prstGeom prst="rect">
            <a:avLst/>
          </a:prstGeom>
          <a:noFill/>
          <a:ln w="38100">
            <a:solidFill>
              <a:srgbClr val="FF0000"/>
            </a:solidFill>
          </a:ln>
        </p:spPr>
      </p:pic>
      <p:pic>
        <p:nvPicPr>
          <p:cNvPr id="5126" name="Picture 6" descr="C:\Users\User3\Desktop\308_16_23_13_trSF-1.jpg"/>
          <p:cNvPicPr>
            <a:picLocks noChangeAspect="1" noChangeArrowheads="1"/>
          </p:cNvPicPr>
          <p:nvPr/>
        </p:nvPicPr>
        <p:blipFill>
          <a:blip r:embed="rId4"/>
          <a:srcRect/>
          <a:stretch>
            <a:fillRect/>
          </a:stretch>
        </p:blipFill>
        <p:spPr bwMode="auto">
          <a:xfrm>
            <a:off x="4357686" y="1857364"/>
            <a:ext cx="3571900" cy="2000264"/>
          </a:xfrm>
          <a:prstGeom prst="rect">
            <a:avLst/>
          </a:prstGeom>
          <a:noFill/>
          <a:ln w="38100">
            <a:solidFill>
              <a:srgbClr val="FF0000"/>
            </a:solidFill>
          </a:ln>
        </p:spPr>
      </p:pic>
      <p:pic>
        <p:nvPicPr>
          <p:cNvPr id="5127" name="Picture 7" descr="C:\Users\User3\Desktop\308_16_23_14_0Phu-1.jpg"/>
          <p:cNvPicPr>
            <a:picLocks noChangeAspect="1" noChangeArrowheads="1"/>
          </p:cNvPicPr>
          <p:nvPr/>
        </p:nvPicPr>
        <p:blipFill>
          <a:blip r:embed="rId5"/>
          <a:srcRect/>
          <a:stretch>
            <a:fillRect/>
          </a:stretch>
        </p:blipFill>
        <p:spPr bwMode="auto">
          <a:xfrm>
            <a:off x="928662" y="4071942"/>
            <a:ext cx="3167085" cy="2375314"/>
          </a:xfrm>
          <a:prstGeom prst="rect">
            <a:avLst/>
          </a:prstGeom>
          <a:noFill/>
          <a:ln w="38100">
            <a:solidFill>
              <a:srgbClr val="FF0000"/>
            </a:solidFill>
          </a:ln>
        </p:spPr>
      </p:pic>
      <p:pic>
        <p:nvPicPr>
          <p:cNvPr id="5130" name="Picture 10" descr="C:\Users\User3\Desktop\308_16_23_13_Nav9-1.jpg"/>
          <p:cNvPicPr>
            <a:picLocks noChangeAspect="1" noChangeArrowheads="1"/>
          </p:cNvPicPr>
          <p:nvPr/>
        </p:nvPicPr>
        <p:blipFill>
          <a:blip r:embed="rId6"/>
          <a:srcRect/>
          <a:stretch>
            <a:fillRect/>
          </a:stretch>
        </p:blipFill>
        <p:spPr bwMode="auto">
          <a:xfrm>
            <a:off x="4357686" y="4071942"/>
            <a:ext cx="3143259" cy="2357444"/>
          </a:xfrm>
          <a:prstGeom prst="rect">
            <a:avLst/>
          </a:prstGeom>
          <a:noFill/>
          <a:ln w="38100">
            <a:solidFill>
              <a:srgbClr val="FF0000"/>
            </a:solidFill>
          </a:ln>
        </p:spPr>
      </p:pic>
    </p:spTree>
    <p:extLst>
      <p:ext uri="{BB962C8B-B14F-4D97-AF65-F5344CB8AC3E}">
        <p14:creationId xmlns:p14="http://schemas.microsoft.com/office/powerpoint/2010/main" xmlns="" val="64341038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803</Words>
  <Application>Microsoft Office PowerPoint</Application>
  <PresentationFormat>Экран (4:3)</PresentationFormat>
  <Paragraphs>78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User3</dc:creator>
  <cp:lastModifiedBy>User3</cp:lastModifiedBy>
  <cp:revision>33</cp:revision>
  <dcterms:created xsi:type="dcterms:W3CDTF">2022-12-15T05:44:58Z</dcterms:created>
  <dcterms:modified xsi:type="dcterms:W3CDTF">2022-12-16T09:17:31Z</dcterms:modified>
</cp:coreProperties>
</file>